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5"/>
  </p:notesMasterIdLst>
  <p:sldIdLst>
    <p:sldId id="259" r:id="rId4"/>
    <p:sldId id="260" r:id="rId6"/>
    <p:sldId id="261" r:id="rId7"/>
    <p:sldId id="305" r:id="rId8"/>
    <p:sldId id="304" r:id="rId9"/>
    <p:sldId id="306" r:id="rId10"/>
    <p:sldId id="307" r:id="rId11"/>
    <p:sldId id="308" r:id="rId12"/>
    <p:sldId id="271" r:id="rId13"/>
    <p:sldId id="309" r:id="rId14"/>
    <p:sldId id="275" r:id="rId15"/>
    <p:sldId id="276" r:id="rId16"/>
    <p:sldId id="310" r:id="rId17"/>
    <p:sldId id="267" r:id="rId18"/>
    <p:sldId id="280" r:id="rId19"/>
    <p:sldId id="311" r:id="rId20"/>
    <p:sldId id="313" r:id="rId21"/>
    <p:sldId id="303" r:id="rId22"/>
  </p:sldIdLst>
  <p:sldSz cx="12192000" cy="6858000"/>
  <p:notesSz cx="6858000" cy="9144000"/>
  <p:embeddedFontLst>
    <p:embeddedFont>
      <p:font typeface="黑体" panose="02010609060101010101" pitchFamily="49" charset="-122"/>
      <p:regular r:id="rId26"/>
    </p:embeddedFont>
    <p:embeddedFont>
      <p:font typeface="Open Sans" panose="020B0606030504020204"/>
      <p:regular r:id="rId27"/>
      <p:bold r:id="rId28"/>
      <p:italic r:id="rId29"/>
      <p:boldItalic r:id="rId30"/>
    </p:embeddedFont>
    <p:embeddedFont>
      <p:font typeface="等线" panose="02010600030101010101" charset="-122"/>
      <p:regular r:id="rId31"/>
    </p:embeddedFont>
    <p:embeddedFont>
      <p:font typeface="字魂31号-凝宋" panose="00000500000000000000" pitchFamily="2" charset="-122"/>
      <p:regular r:id="rId32"/>
    </p:embeddedFont>
    <p:embeddedFont>
      <p:font typeface="等线 Light" panose="02010600030101010101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0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3980" userDrawn="1">
          <p15:clr>
            <a:srgbClr val="A4A3A4"/>
          </p15:clr>
        </p15:guide>
        <p15:guide id="6" orient="horz" pos="836" userDrawn="1">
          <p15:clr>
            <a:srgbClr val="A4A3A4"/>
          </p15:clr>
        </p15:guide>
        <p15:guide id="7" orient="horz" pos="510" userDrawn="1">
          <p15:clr>
            <a:srgbClr val="A4A3A4"/>
          </p15:clr>
        </p15:guide>
        <p15:guide id="8" orient="horz" pos="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94D5"/>
    <a:srgbClr val="AE3312"/>
    <a:srgbClr val="9B4125"/>
    <a:srgbClr val="345AA3"/>
    <a:srgbClr val="122171"/>
    <a:srgbClr val="F0F3F8"/>
    <a:srgbClr val="4577BC"/>
    <a:srgbClr val="010558"/>
    <a:srgbClr val="233E8A"/>
    <a:srgbClr val="193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20" y="1108"/>
      </p:cViewPr>
      <p:guideLst>
        <p:guide orient="horz" pos="2195"/>
        <p:guide pos="3840"/>
        <p:guide pos="550"/>
        <p:guide pos="7129"/>
        <p:guide orient="horz" pos="3980"/>
        <p:guide orient="horz" pos="836"/>
        <p:guide orient="horz" pos="510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tags" Target="tags/tag1.xml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38005-7AD1-42D4-BAAA-B310C6DDB9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9CB6FC-3BC6-4C79-A238-E099BEC321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9CB6FC-3BC6-4C79-A238-E099BEC321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9CB6FC-3BC6-4C79-A238-E099BEC321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9CB6FC-3BC6-4C79-A238-E099BEC321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9CB6FC-3BC6-4C79-A238-E099BEC321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CB6FC-3BC6-4C79-A238-E099BEC3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1876-1743-4B8B-AC19-04990D475E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7D90-DA7D-4C46-BEBE-E688275E99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247041" cy="4366380"/>
          </a:xfrm>
          <a:custGeom>
            <a:avLst/>
            <a:gdLst>
              <a:gd name="connsiteX0" fmla="*/ 0 w 4247041"/>
              <a:gd name="connsiteY0" fmla="*/ 0 h 4366380"/>
              <a:gd name="connsiteX1" fmla="*/ 3860380 w 4247041"/>
              <a:gd name="connsiteY1" fmla="*/ 0 h 4366380"/>
              <a:gd name="connsiteX2" fmla="*/ 3894784 w 4247041"/>
              <a:gd name="connsiteY2" fmla="*/ 56632 h 4366380"/>
              <a:gd name="connsiteX3" fmla="*/ 4247041 w 4247041"/>
              <a:gd name="connsiteY3" fmla="*/ 1447800 h 4366380"/>
              <a:gd name="connsiteX4" fmla="*/ 4247040 w 4247041"/>
              <a:gd name="connsiteY4" fmla="*/ 1447800 h 4366380"/>
              <a:gd name="connsiteX5" fmla="*/ 1328460 w 4247041"/>
              <a:gd name="connsiteY5" fmla="*/ 4366380 h 4366380"/>
              <a:gd name="connsiteX6" fmla="*/ 1328461 w 4247041"/>
              <a:gd name="connsiteY6" fmla="*/ 4366379 h 4366380"/>
              <a:gd name="connsiteX7" fmla="*/ 192418 w 4247041"/>
              <a:gd name="connsiteY7" fmla="*/ 4137023 h 4366380"/>
              <a:gd name="connsiteX8" fmla="*/ 0 w 4247041"/>
              <a:gd name="connsiteY8" fmla="*/ 4044330 h 436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7041" h="4366380">
                <a:moveTo>
                  <a:pt x="0" y="0"/>
                </a:moveTo>
                <a:lnTo>
                  <a:pt x="3860380" y="0"/>
                </a:lnTo>
                <a:lnTo>
                  <a:pt x="3894784" y="56632"/>
                </a:lnTo>
                <a:cubicBezTo>
                  <a:pt x="4119435" y="470175"/>
                  <a:pt x="4247041" y="944086"/>
                  <a:pt x="4247041" y="1447800"/>
                </a:cubicBezTo>
                <a:lnTo>
                  <a:pt x="4247040" y="1447800"/>
                </a:lnTo>
                <a:cubicBezTo>
                  <a:pt x="4247040" y="3059687"/>
                  <a:pt x="2940347" y="4366380"/>
                  <a:pt x="1328460" y="4366380"/>
                </a:cubicBezTo>
                <a:lnTo>
                  <a:pt x="1328461" y="4366379"/>
                </a:lnTo>
                <a:cubicBezTo>
                  <a:pt x="925490" y="4366379"/>
                  <a:pt x="541592" y="4284711"/>
                  <a:pt x="192418" y="4137023"/>
                </a:cubicBezTo>
                <a:lnTo>
                  <a:pt x="0" y="40443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962400" y="1957065"/>
            <a:ext cx="4267200" cy="4267200"/>
          </a:xfrm>
          <a:custGeom>
            <a:avLst/>
            <a:gdLst>
              <a:gd name="connsiteX0" fmla="*/ 2133600 w 4267200"/>
              <a:gd name="connsiteY0" fmla="*/ 0 h 4267200"/>
              <a:gd name="connsiteX1" fmla="*/ 4267200 w 4267200"/>
              <a:gd name="connsiteY1" fmla="*/ 2133600 h 4267200"/>
              <a:gd name="connsiteX2" fmla="*/ 2133600 w 4267200"/>
              <a:gd name="connsiteY2" fmla="*/ 4267200 h 4267200"/>
              <a:gd name="connsiteX3" fmla="*/ 0 w 4267200"/>
              <a:gd name="connsiteY3" fmla="*/ 21336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4267200">
                <a:moveTo>
                  <a:pt x="2133600" y="0"/>
                </a:moveTo>
                <a:lnTo>
                  <a:pt x="4267200" y="2133600"/>
                </a:lnTo>
                <a:lnTo>
                  <a:pt x="2133600" y="4267200"/>
                </a:lnTo>
                <a:lnTo>
                  <a:pt x="0" y="21336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317500" dist="76200" dir="270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/>
            </a:lvl1pPr>
          </a:lstStyle>
          <a:p>
            <a:pPr marL="0" lvl="0" indent="0">
              <a:buNone/>
            </a:pPr>
            <a:r>
              <a:rPr lang="en-US" dirty="0"/>
              <a:t>Add Picture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1876-1743-4B8B-AC19-04990D475E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7D90-DA7D-4C46-BEBE-E688275E99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38969" y="2366285"/>
            <a:ext cx="2582863" cy="16287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876575" y="2366285"/>
            <a:ext cx="2582863" cy="16287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12580" y="2366285"/>
            <a:ext cx="2582863" cy="16287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/>
          <p:cNvSpPr>
            <a:spLocks noGrp="1"/>
          </p:cNvSpPr>
          <p:nvPr>
            <p:ph type="pic" sz="quarter" idx="10"/>
          </p:nvPr>
        </p:nvSpPr>
        <p:spPr>
          <a:xfrm>
            <a:off x="2" y="477466"/>
            <a:ext cx="4428247" cy="5854700"/>
          </a:xfrm>
          <a:custGeom>
            <a:avLst/>
            <a:gdLst>
              <a:gd name="connsiteX0" fmla="*/ 1500897 w 4428247"/>
              <a:gd name="connsiteY0" fmla="*/ 0 h 5854700"/>
              <a:gd name="connsiteX1" fmla="*/ 4428247 w 4428247"/>
              <a:gd name="connsiteY1" fmla="*/ 2927350 h 5854700"/>
              <a:gd name="connsiteX2" fmla="*/ 1500897 w 4428247"/>
              <a:gd name="connsiteY2" fmla="*/ 5854700 h 5854700"/>
              <a:gd name="connsiteX3" fmla="*/ 105548 w 4428247"/>
              <a:gd name="connsiteY3" fmla="*/ 5501385 h 5854700"/>
              <a:gd name="connsiteX4" fmla="*/ 0 w 4428247"/>
              <a:gd name="connsiteY4" fmla="*/ 5437263 h 5854700"/>
              <a:gd name="connsiteX5" fmla="*/ 0 w 4428247"/>
              <a:gd name="connsiteY5" fmla="*/ 417437 h 5854700"/>
              <a:gd name="connsiteX6" fmla="*/ 105548 w 4428247"/>
              <a:gd name="connsiteY6" fmla="*/ 353315 h 5854700"/>
              <a:gd name="connsiteX7" fmla="*/ 1500897 w 4428247"/>
              <a:gd name="connsiteY7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8247" h="5854700">
                <a:moveTo>
                  <a:pt x="1500897" y="0"/>
                </a:moveTo>
                <a:cubicBezTo>
                  <a:pt x="3117628" y="0"/>
                  <a:pt x="4428247" y="1310619"/>
                  <a:pt x="4428247" y="2927350"/>
                </a:cubicBezTo>
                <a:cubicBezTo>
                  <a:pt x="4428247" y="4544081"/>
                  <a:pt x="3117628" y="5854700"/>
                  <a:pt x="1500897" y="5854700"/>
                </a:cubicBezTo>
                <a:cubicBezTo>
                  <a:pt x="995669" y="5854700"/>
                  <a:pt x="520334" y="5726710"/>
                  <a:pt x="105548" y="5501385"/>
                </a:cubicBezTo>
                <a:lnTo>
                  <a:pt x="0" y="5437263"/>
                </a:lnTo>
                <a:lnTo>
                  <a:pt x="0" y="417437"/>
                </a:lnTo>
                <a:lnTo>
                  <a:pt x="105548" y="353315"/>
                </a:lnTo>
                <a:cubicBezTo>
                  <a:pt x="520334" y="127990"/>
                  <a:pt x="995669" y="0"/>
                  <a:pt x="150089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9427" y="0"/>
            <a:ext cx="12173149" cy="3177004"/>
          </a:xfrm>
          <a:custGeom>
            <a:avLst/>
            <a:gdLst>
              <a:gd name="connsiteX0" fmla="*/ 0 w 12173149"/>
              <a:gd name="connsiteY0" fmla="*/ 0 h 3177004"/>
              <a:gd name="connsiteX1" fmla="*/ 12173149 w 12173149"/>
              <a:gd name="connsiteY1" fmla="*/ 0 h 3177004"/>
              <a:gd name="connsiteX2" fmla="*/ 12173149 w 12173149"/>
              <a:gd name="connsiteY2" fmla="*/ 902797 h 3177004"/>
              <a:gd name="connsiteX3" fmla="*/ 0 w 12173149"/>
              <a:gd name="connsiteY3" fmla="*/ 902797 h 317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3149" h="3177004">
                <a:moveTo>
                  <a:pt x="0" y="0"/>
                </a:moveTo>
                <a:lnTo>
                  <a:pt x="12173149" y="0"/>
                </a:lnTo>
                <a:lnTo>
                  <a:pt x="12173149" y="902797"/>
                </a:lnTo>
                <a:cubicBezTo>
                  <a:pt x="9436634" y="3321131"/>
                  <a:pt x="4260670" y="4492927"/>
                  <a:pt x="0" y="902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279711" y="0"/>
            <a:ext cx="11633546" cy="2047999"/>
          </a:xfrm>
          <a:custGeom>
            <a:avLst/>
            <a:gdLst>
              <a:gd name="connsiteX0" fmla="*/ 0 w 11633546"/>
              <a:gd name="connsiteY0" fmla="*/ 0 h 2047999"/>
              <a:gd name="connsiteX1" fmla="*/ 11633546 w 11633546"/>
              <a:gd name="connsiteY1" fmla="*/ 0 h 2047999"/>
              <a:gd name="connsiteX2" fmla="*/ 11364130 w 11633546"/>
              <a:gd name="connsiteY2" fmla="*/ 208920 h 2047999"/>
              <a:gd name="connsiteX3" fmla="*/ 116472 w 11633546"/>
              <a:gd name="connsiteY3" fmla="*/ 93501 h 204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33546" h="2047999">
                <a:moveTo>
                  <a:pt x="0" y="0"/>
                </a:moveTo>
                <a:lnTo>
                  <a:pt x="11633546" y="0"/>
                </a:lnTo>
                <a:lnTo>
                  <a:pt x="11364130" y="208920"/>
                </a:lnTo>
                <a:cubicBezTo>
                  <a:pt x="8615445" y="2250037"/>
                  <a:pt x="4032633" y="3085074"/>
                  <a:pt x="116472" y="935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1876-1743-4B8B-AC19-04990D475E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7D90-DA7D-4C46-BEBE-E688275E9901}" type="slidenum">
              <a:rPr lang="zh-CN" altLang="en-US" smtClean="0"/>
            </a:fld>
            <a:endParaRPr lang="zh-CN" alt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361877" y="4952788"/>
            <a:ext cx="5468246" cy="1905212"/>
          </a:xfrm>
          <a:custGeom>
            <a:avLst/>
            <a:gdLst>
              <a:gd name="connsiteX0" fmla="*/ 2734123 w 5468246"/>
              <a:gd name="connsiteY0" fmla="*/ 0 h 1905212"/>
              <a:gd name="connsiteX1" fmla="*/ 5423347 w 5468246"/>
              <a:gd name="connsiteY1" fmla="*/ 1782537 h 1905212"/>
              <a:gd name="connsiteX2" fmla="*/ 5468246 w 5468246"/>
              <a:gd name="connsiteY2" fmla="*/ 1905212 h 1905212"/>
              <a:gd name="connsiteX3" fmla="*/ 0 w 5468246"/>
              <a:gd name="connsiteY3" fmla="*/ 1905212 h 1905212"/>
              <a:gd name="connsiteX4" fmla="*/ 44900 w 5468246"/>
              <a:gd name="connsiteY4" fmla="*/ 1782537 h 1905212"/>
              <a:gd name="connsiteX5" fmla="*/ 2734123 w 5468246"/>
              <a:gd name="connsiteY5" fmla="*/ 0 h 19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8246" h="1905212">
                <a:moveTo>
                  <a:pt x="2734123" y="0"/>
                </a:moveTo>
                <a:cubicBezTo>
                  <a:pt x="3943039" y="0"/>
                  <a:pt x="4980282" y="735015"/>
                  <a:pt x="5423347" y="1782537"/>
                </a:cubicBezTo>
                <a:lnTo>
                  <a:pt x="5468246" y="1905212"/>
                </a:lnTo>
                <a:lnTo>
                  <a:pt x="0" y="1905212"/>
                </a:lnTo>
                <a:lnTo>
                  <a:pt x="44900" y="1782537"/>
                </a:lnTo>
                <a:cubicBezTo>
                  <a:pt x="487964" y="735015"/>
                  <a:pt x="1525208" y="0"/>
                  <a:pt x="273412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1876-1743-4B8B-AC19-04990D475E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7D90-DA7D-4C46-BEBE-E688275E9901}" type="slidenum">
              <a:rPr lang="zh-CN" altLang="en-US" smtClean="0"/>
            </a:fld>
            <a:endParaRPr lang="zh-CN" alt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558771" y="1"/>
            <a:ext cx="6613988" cy="6607413"/>
          </a:xfrm>
          <a:custGeom>
            <a:avLst/>
            <a:gdLst>
              <a:gd name="connsiteX0" fmla="*/ 0 w 6613988"/>
              <a:gd name="connsiteY0" fmla="*/ 0 h 6607413"/>
              <a:gd name="connsiteX1" fmla="*/ 3418234 w 6613988"/>
              <a:gd name="connsiteY1" fmla="*/ 0 h 6607413"/>
              <a:gd name="connsiteX2" fmla="*/ 3434394 w 6613988"/>
              <a:gd name="connsiteY2" fmla="*/ 320036 h 6607413"/>
              <a:gd name="connsiteX3" fmla="*/ 6613988 w 6613988"/>
              <a:gd name="connsiteY3" fmla="*/ 3189348 h 6607413"/>
              <a:gd name="connsiteX4" fmla="*/ 6613988 w 6613988"/>
              <a:gd name="connsiteY4" fmla="*/ 6607413 h 6607413"/>
              <a:gd name="connsiteX5" fmla="*/ 8436 w 6613988"/>
              <a:gd name="connsiteY5" fmla="*/ 333618 h 660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988" h="6607413">
                <a:moveTo>
                  <a:pt x="0" y="0"/>
                </a:moveTo>
                <a:lnTo>
                  <a:pt x="3418234" y="0"/>
                </a:lnTo>
                <a:lnTo>
                  <a:pt x="3434394" y="320036"/>
                </a:lnTo>
                <a:cubicBezTo>
                  <a:pt x="3598066" y="1931686"/>
                  <a:pt x="4959155" y="3189348"/>
                  <a:pt x="6613988" y="3189348"/>
                </a:cubicBezTo>
                <a:lnTo>
                  <a:pt x="6613988" y="6607413"/>
                </a:lnTo>
                <a:cubicBezTo>
                  <a:pt x="3075241" y="6607413"/>
                  <a:pt x="185584" y="3828340"/>
                  <a:pt x="8436" y="3336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577428" y="1676399"/>
            <a:ext cx="4431856" cy="4431854"/>
          </a:xfrm>
          <a:custGeom>
            <a:avLst/>
            <a:gdLst>
              <a:gd name="connsiteX0" fmla="*/ 0 w 4431856"/>
              <a:gd name="connsiteY0" fmla="*/ 2215926 h 4431854"/>
              <a:gd name="connsiteX1" fmla="*/ 0 w 4431856"/>
              <a:gd name="connsiteY1" fmla="*/ 2215927 h 4431854"/>
              <a:gd name="connsiteX2" fmla="*/ 0 w 4431856"/>
              <a:gd name="connsiteY2" fmla="*/ 2215927 h 4431854"/>
              <a:gd name="connsiteX3" fmla="*/ 2215927 w 4431856"/>
              <a:gd name="connsiteY3" fmla="*/ 0 h 4431854"/>
              <a:gd name="connsiteX4" fmla="*/ 2215929 w 4431856"/>
              <a:gd name="connsiteY4" fmla="*/ 0 h 4431854"/>
              <a:gd name="connsiteX5" fmla="*/ 4431856 w 4431856"/>
              <a:gd name="connsiteY5" fmla="*/ 2215927 h 4431854"/>
              <a:gd name="connsiteX6" fmla="*/ 4431855 w 4431856"/>
              <a:gd name="connsiteY6" fmla="*/ 2215927 h 4431854"/>
              <a:gd name="connsiteX7" fmla="*/ 2215928 w 4431856"/>
              <a:gd name="connsiteY7" fmla="*/ 4431854 h 4431854"/>
              <a:gd name="connsiteX8" fmla="*/ 2215927 w 4431856"/>
              <a:gd name="connsiteY8" fmla="*/ 4431853 h 4431854"/>
              <a:gd name="connsiteX9" fmla="*/ 11441 w 4431856"/>
              <a:gd name="connsiteY9" fmla="*/ 2442492 h 4431854"/>
              <a:gd name="connsiteX10" fmla="*/ 0 w 4431856"/>
              <a:gd name="connsiteY10" fmla="*/ 2215927 h 4431854"/>
              <a:gd name="connsiteX11" fmla="*/ 11441 w 4431856"/>
              <a:gd name="connsiteY11" fmla="*/ 1989361 h 4431854"/>
              <a:gd name="connsiteX12" fmla="*/ 2215927 w 4431856"/>
              <a:gd name="connsiteY12" fmla="*/ 0 h 443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31856" h="4431854">
                <a:moveTo>
                  <a:pt x="0" y="2215926"/>
                </a:moveTo>
                <a:lnTo>
                  <a:pt x="0" y="2215927"/>
                </a:lnTo>
                <a:lnTo>
                  <a:pt x="0" y="2215927"/>
                </a:lnTo>
                <a:close/>
                <a:moveTo>
                  <a:pt x="2215927" y="0"/>
                </a:moveTo>
                <a:lnTo>
                  <a:pt x="2215929" y="0"/>
                </a:lnTo>
                <a:cubicBezTo>
                  <a:pt x="3439752" y="0"/>
                  <a:pt x="4431856" y="992104"/>
                  <a:pt x="4431856" y="2215927"/>
                </a:cubicBezTo>
                <a:lnTo>
                  <a:pt x="4431855" y="2215927"/>
                </a:lnTo>
                <a:cubicBezTo>
                  <a:pt x="4431855" y="3439750"/>
                  <a:pt x="3439751" y="4431854"/>
                  <a:pt x="2215928" y="4431854"/>
                </a:cubicBezTo>
                <a:lnTo>
                  <a:pt x="2215927" y="4431853"/>
                </a:lnTo>
                <a:cubicBezTo>
                  <a:pt x="1068593" y="4431853"/>
                  <a:pt x="124919" y="3559887"/>
                  <a:pt x="11441" y="2442492"/>
                </a:cubicBezTo>
                <a:lnTo>
                  <a:pt x="0" y="2215927"/>
                </a:lnTo>
                <a:lnTo>
                  <a:pt x="11441" y="1989361"/>
                </a:lnTo>
                <a:cubicBezTo>
                  <a:pt x="124919" y="871967"/>
                  <a:pt x="1068593" y="0"/>
                  <a:pt x="221592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38969" y="2366285"/>
            <a:ext cx="2582863" cy="16287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876575" y="2366285"/>
            <a:ext cx="2582863" cy="16287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112580" y="2366285"/>
            <a:ext cx="2582863" cy="16287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4367753" y="1702194"/>
            <a:ext cx="3456494" cy="345361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247041" cy="4366380"/>
          </a:xfrm>
          <a:custGeom>
            <a:avLst/>
            <a:gdLst>
              <a:gd name="connsiteX0" fmla="*/ 0 w 4247041"/>
              <a:gd name="connsiteY0" fmla="*/ 0 h 4366380"/>
              <a:gd name="connsiteX1" fmla="*/ 3860380 w 4247041"/>
              <a:gd name="connsiteY1" fmla="*/ 0 h 4366380"/>
              <a:gd name="connsiteX2" fmla="*/ 3894784 w 4247041"/>
              <a:gd name="connsiteY2" fmla="*/ 56632 h 4366380"/>
              <a:gd name="connsiteX3" fmla="*/ 4247041 w 4247041"/>
              <a:gd name="connsiteY3" fmla="*/ 1447800 h 4366380"/>
              <a:gd name="connsiteX4" fmla="*/ 4247040 w 4247041"/>
              <a:gd name="connsiteY4" fmla="*/ 1447800 h 4366380"/>
              <a:gd name="connsiteX5" fmla="*/ 1328460 w 4247041"/>
              <a:gd name="connsiteY5" fmla="*/ 4366380 h 4366380"/>
              <a:gd name="connsiteX6" fmla="*/ 1328461 w 4247041"/>
              <a:gd name="connsiteY6" fmla="*/ 4366379 h 4366380"/>
              <a:gd name="connsiteX7" fmla="*/ 192418 w 4247041"/>
              <a:gd name="connsiteY7" fmla="*/ 4137023 h 4366380"/>
              <a:gd name="connsiteX8" fmla="*/ 0 w 4247041"/>
              <a:gd name="connsiteY8" fmla="*/ 4044330 h 436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47041" h="4366380">
                <a:moveTo>
                  <a:pt x="0" y="0"/>
                </a:moveTo>
                <a:lnTo>
                  <a:pt x="3860380" y="0"/>
                </a:lnTo>
                <a:lnTo>
                  <a:pt x="3894784" y="56632"/>
                </a:lnTo>
                <a:cubicBezTo>
                  <a:pt x="4119435" y="470175"/>
                  <a:pt x="4247041" y="944086"/>
                  <a:pt x="4247041" y="1447800"/>
                </a:cubicBezTo>
                <a:lnTo>
                  <a:pt x="4247040" y="1447800"/>
                </a:lnTo>
                <a:cubicBezTo>
                  <a:pt x="4247040" y="3059687"/>
                  <a:pt x="2940347" y="4366380"/>
                  <a:pt x="1328460" y="4366380"/>
                </a:cubicBezTo>
                <a:lnTo>
                  <a:pt x="1328461" y="4366379"/>
                </a:lnTo>
                <a:cubicBezTo>
                  <a:pt x="925490" y="4366379"/>
                  <a:pt x="541592" y="4284711"/>
                  <a:pt x="192418" y="4137023"/>
                </a:cubicBezTo>
                <a:lnTo>
                  <a:pt x="0" y="40443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962400" y="1957065"/>
            <a:ext cx="4267200" cy="4267200"/>
          </a:xfrm>
          <a:custGeom>
            <a:avLst/>
            <a:gdLst>
              <a:gd name="connsiteX0" fmla="*/ 2133600 w 4267200"/>
              <a:gd name="connsiteY0" fmla="*/ 0 h 4267200"/>
              <a:gd name="connsiteX1" fmla="*/ 4267200 w 4267200"/>
              <a:gd name="connsiteY1" fmla="*/ 2133600 h 4267200"/>
              <a:gd name="connsiteX2" fmla="*/ 2133600 w 4267200"/>
              <a:gd name="connsiteY2" fmla="*/ 4267200 h 4267200"/>
              <a:gd name="connsiteX3" fmla="*/ 0 w 4267200"/>
              <a:gd name="connsiteY3" fmla="*/ 21336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4267200">
                <a:moveTo>
                  <a:pt x="2133600" y="0"/>
                </a:moveTo>
                <a:lnTo>
                  <a:pt x="4267200" y="2133600"/>
                </a:lnTo>
                <a:lnTo>
                  <a:pt x="2133600" y="4267200"/>
                </a:lnTo>
                <a:lnTo>
                  <a:pt x="0" y="21336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outerShdw blurRad="317500" dist="76200" dir="270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lang="en-US"/>
            </a:lvl1pPr>
          </a:lstStyle>
          <a:p>
            <a:pPr marL="0" lvl="0" indent="0">
              <a:buNone/>
            </a:pPr>
            <a:r>
              <a:rPr lang="en-US" dirty="0"/>
              <a:t>Add Picture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/>
          <p:cNvSpPr>
            <a:spLocks noGrp="1"/>
          </p:cNvSpPr>
          <p:nvPr>
            <p:ph type="pic" sz="quarter" idx="10"/>
          </p:nvPr>
        </p:nvSpPr>
        <p:spPr>
          <a:xfrm>
            <a:off x="2" y="477466"/>
            <a:ext cx="4428247" cy="5854700"/>
          </a:xfrm>
          <a:custGeom>
            <a:avLst/>
            <a:gdLst>
              <a:gd name="connsiteX0" fmla="*/ 1500897 w 4428247"/>
              <a:gd name="connsiteY0" fmla="*/ 0 h 5854700"/>
              <a:gd name="connsiteX1" fmla="*/ 4428247 w 4428247"/>
              <a:gd name="connsiteY1" fmla="*/ 2927350 h 5854700"/>
              <a:gd name="connsiteX2" fmla="*/ 1500897 w 4428247"/>
              <a:gd name="connsiteY2" fmla="*/ 5854700 h 5854700"/>
              <a:gd name="connsiteX3" fmla="*/ 105548 w 4428247"/>
              <a:gd name="connsiteY3" fmla="*/ 5501385 h 5854700"/>
              <a:gd name="connsiteX4" fmla="*/ 0 w 4428247"/>
              <a:gd name="connsiteY4" fmla="*/ 5437263 h 5854700"/>
              <a:gd name="connsiteX5" fmla="*/ 0 w 4428247"/>
              <a:gd name="connsiteY5" fmla="*/ 417437 h 5854700"/>
              <a:gd name="connsiteX6" fmla="*/ 105548 w 4428247"/>
              <a:gd name="connsiteY6" fmla="*/ 353315 h 5854700"/>
              <a:gd name="connsiteX7" fmla="*/ 1500897 w 4428247"/>
              <a:gd name="connsiteY7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28247" h="5854700">
                <a:moveTo>
                  <a:pt x="1500897" y="0"/>
                </a:moveTo>
                <a:cubicBezTo>
                  <a:pt x="3117628" y="0"/>
                  <a:pt x="4428247" y="1310619"/>
                  <a:pt x="4428247" y="2927350"/>
                </a:cubicBezTo>
                <a:cubicBezTo>
                  <a:pt x="4428247" y="4544081"/>
                  <a:pt x="3117628" y="5854700"/>
                  <a:pt x="1500897" y="5854700"/>
                </a:cubicBezTo>
                <a:cubicBezTo>
                  <a:pt x="995669" y="5854700"/>
                  <a:pt x="520334" y="5726710"/>
                  <a:pt x="105548" y="5501385"/>
                </a:cubicBezTo>
                <a:lnTo>
                  <a:pt x="0" y="5437263"/>
                </a:lnTo>
                <a:lnTo>
                  <a:pt x="0" y="417437"/>
                </a:lnTo>
                <a:lnTo>
                  <a:pt x="105548" y="353315"/>
                </a:lnTo>
                <a:cubicBezTo>
                  <a:pt x="520334" y="127990"/>
                  <a:pt x="995669" y="0"/>
                  <a:pt x="150089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9427" y="0"/>
            <a:ext cx="12173149" cy="3177004"/>
          </a:xfrm>
          <a:custGeom>
            <a:avLst/>
            <a:gdLst>
              <a:gd name="connsiteX0" fmla="*/ 0 w 12173149"/>
              <a:gd name="connsiteY0" fmla="*/ 0 h 3177004"/>
              <a:gd name="connsiteX1" fmla="*/ 12173149 w 12173149"/>
              <a:gd name="connsiteY1" fmla="*/ 0 h 3177004"/>
              <a:gd name="connsiteX2" fmla="*/ 12173149 w 12173149"/>
              <a:gd name="connsiteY2" fmla="*/ 902797 h 3177004"/>
              <a:gd name="connsiteX3" fmla="*/ 0 w 12173149"/>
              <a:gd name="connsiteY3" fmla="*/ 902797 h 317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3149" h="3177004">
                <a:moveTo>
                  <a:pt x="0" y="0"/>
                </a:moveTo>
                <a:lnTo>
                  <a:pt x="12173149" y="0"/>
                </a:lnTo>
                <a:lnTo>
                  <a:pt x="12173149" y="902797"/>
                </a:lnTo>
                <a:cubicBezTo>
                  <a:pt x="9436634" y="3321131"/>
                  <a:pt x="4260670" y="4492927"/>
                  <a:pt x="0" y="9027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279711" y="0"/>
            <a:ext cx="11633546" cy="2047999"/>
          </a:xfrm>
          <a:custGeom>
            <a:avLst/>
            <a:gdLst>
              <a:gd name="connsiteX0" fmla="*/ 0 w 11633546"/>
              <a:gd name="connsiteY0" fmla="*/ 0 h 2047999"/>
              <a:gd name="connsiteX1" fmla="*/ 11633546 w 11633546"/>
              <a:gd name="connsiteY1" fmla="*/ 0 h 2047999"/>
              <a:gd name="connsiteX2" fmla="*/ 11364130 w 11633546"/>
              <a:gd name="connsiteY2" fmla="*/ 208920 h 2047999"/>
              <a:gd name="connsiteX3" fmla="*/ 116472 w 11633546"/>
              <a:gd name="connsiteY3" fmla="*/ 93501 h 204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33546" h="2047999">
                <a:moveTo>
                  <a:pt x="0" y="0"/>
                </a:moveTo>
                <a:lnTo>
                  <a:pt x="11633546" y="0"/>
                </a:lnTo>
                <a:lnTo>
                  <a:pt x="11364130" y="208920"/>
                </a:lnTo>
                <a:cubicBezTo>
                  <a:pt x="8615445" y="2250037"/>
                  <a:pt x="4032633" y="3085074"/>
                  <a:pt x="116472" y="9350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1876-1743-4B8B-AC19-04990D475E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7D90-DA7D-4C46-BEBE-E688275E9901}" type="slidenum">
              <a:rPr lang="zh-CN" altLang="en-US" smtClean="0"/>
            </a:fld>
            <a:endParaRPr lang="zh-CN" alt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361877" y="4952788"/>
            <a:ext cx="5468246" cy="1905212"/>
          </a:xfrm>
          <a:custGeom>
            <a:avLst/>
            <a:gdLst>
              <a:gd name="connsiteX0" fmla="*/ 2734123 w 5468246"/>
              <a:gd name="connsiteY0" fmla="*/ 0 h 1905212"/>
              <a:gd name="connsiteX1" fmla="*/ 5423347 w 5468246"/>
              <a:gd name="connsiteY1" fmla="*/ 1782537 h 1905212"/>
              <a:gd name="connsiteX2" fmla="*/ 5468246 w 5468246"/>
              <a:gd name="connsiteY2" fmla="*/ 1905212 h 1905212"/>
              <a:gd name="connsiteX3" fmla="*/ 0 w 5468246"/>
              <a:gd name="connsiteY3" fmla="*/ 1905212 h 1905212"/>
              <a:gd name="connsiteX4" fmla="*/ 44900 w 5468246"/>
              <a:gd name="connsiteY4" fmla="*/ 1782537 h 1905212"/>
              <a:gd name="connsiteX5" fmla="*/ 2734123 w 5468246"/>
              <a:gd name="connsiteY5" fmla="*/ 0 h 19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8246" h="1905212">
                <a:moveTo>
                  <a:pt x="2734123" y="0"/>
                </a:moveTo>
                <a:cubicBezTo>
                  <a:pt x="3943039" y="0"/>
                  <a:pt x="4980282" y="735015"/>
                  <a:pt x="5423347" y="1782537"/>
                </a:cubicBezTo>
                <a:lnTo>
                  <a:pt x="5468246" y="1905212"/>
                </a:lnTo>
                <a:lnTo>
                  <a:pt x="0" y="1905212"/>
                </a:lnTo>
                <a:lnTo>
                  <a:pt x="44900" y="1782537"/>
                </a:lnTo>
                <a:cubicBezTo>
                  <a:pt x="487964" y="735015"/>
                  <a:pt x="1525208" y="0"/>
                  <a:pt x="273412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1876-1743-4B8B-AC19-04990D475E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7D90-DA7D-4C46-BEBE-E688275E9901}" type="slidenum">
              <a:rPr lang="zh-CN" altLang="en-US" smtClean="0"/>
            </a:fld>
            <a:endParaRPr lang="zh-CN" alt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558771" y="1"/>
            <a:ext cx="6613988" cy="6607413"/>
          </a:xfrm>
          <a:custGeom>
            <a:avLst/>
            <a:gdLst>
              <a:gd name="connsiteX0" fmla="*/ 0 w 6613988"/>
              <a:gd name="connsiteY0" fmla="*/ 0 h 6607413"/>
              <a:gd name="connsiteX1" fmla="*/ 3418234 w 6613988"/>
              <a:gd name="connsiteY1" fmla="*/ 0 h 6607413"/>
              <a:gd name="connsiteX2" fmla="*/ 3434394 w 6613988"/>
              <a:gd name="connsiteY2" fmla="*/ 320036 h 6607413"/>
              <a:gd name="connsiteX3" fmla="*/ 6613988 w 6613988"/>
              <a:gd name="connsiteY3" fmla="*/ 3189348 h 6607413"/>
              <a:gd name="connsiteX4" fmla="*/ 6613988 w 6613988"/>
              <a:gd name="connsiteY4" fmla="*/ 6607413 h 6607413"/>
              <a:gd name="connsiteX5" fmla="*/ 8436 w 6613988"/>
              <a:gd name="connsiteY5" fmla="*/ 333618 h 660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988" h="6607413">
                <a:moveTo>
                  <a:pt x="0" y="0"/>
                </a:moveTo>
                <a:lnTo>
                  <a:pt x="3418234" y="0"/>
                </a:lnTo>
                <a:lnTo>
                  <a:pt x="3434394" y="320036"/>
                </a:lnTo>
                <a:cubicBezTo>
                  <a:pt x="3598066" y="1931686"/>
                  <a:pt x="4959155" y="3189348"/>
                  <a:pt x="6613988" y="3189348"/>
                </a:cubicBezTo>
                <a:lnTo>
                  <a:pt x="6613988" y="6607413"/>
                </a:lnTo>
                <a:cubicBezTo>
                  <a:pt x="3075241" y="6607413"/>
                  <a:pt x="185584" y="3828340"/>
                  <a:pt x="8436" y="3336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577428" y="1676399"/>
            <a:ext cx="4431856" cy="4431854"/>
          </a:xfrm>
          <a:custGeom>
            <a:avLst/>
            <a:gdLst>
              <a:gd name="connsiteX0" fmla="*/ 0 w 4431856"/>
              <a:gd name="connsiteY0" fmla="*/ 2215926 h 4431854"/>
              <a:gd name="connsiteX1" fmla="*/ 0 w 4431856"/>
              <a:gd name="connsiteY1" fmla="*/ 2215927 h 4431854"/>
              <a:gd name="connsiteX2" fmla="*/ 0 w 4431856"/>
              <a:gd name="connsiteY2" fmla="*/ 2215927 h 4431854"/>
              <a:gd name="connsiteX3" fmla="*/ 2215927 w 4431856"/>
              <a:gd name="connsiteY3" fmla="*/ 0 h 4431854"/>
              <a:gd name="connsiteX4" fmla="*/ 2215929 w 4431856"/>
              <a:gd name="connsiteY4" fmla="*/ 0 h 4431854"/>
              <a:gd name="connsiteX5" fmla="*/ 4431856 w 4431856"/>
              <a:gd name="connsiteY5" fmla="*/ 2215927 h 4431854"/>
              <a:gd name="connsiteX6" fmla="*/ 4431855 w 4431856"/>
              <a:gd name="connsiteY6" fmla="*/ 2215927 h 4431854"/>
              <a:gd name="connsiteX7" fmla="*/ 2215928 w 4431856"/>
              <a:gd name="connsiteY7" fmla="*/ 4431854 h 4431854"/>
              <a:gd name="connsiteX8" fmla="*/ 2215927 w 4431856"/>
              <a:gd name="connsiteY8" fmla="*/ 4431853 h 4431854"/>
              <a:gd name="connsiteX9" fmla="*/ 11441 w 4431856"/>
              <a:gd name="connsiteY9" fmla="*/ 2442492 h 4431854"/>
              <a:gd name="connsiteX10" fmla="*/ 0 w 4431856"/>
              <a:gd name="connsiteY10" fmla="*/ 2215927 h 4431854"/>
              <a:gd name="connsiteX11" fmla="*/ 11441 w 4431856"/>
              <a:gd name="connsiteY11" fmla="*/ 1989361 h 4431854"/>
              <a:gd name="connsiteX12" fmla="*/ 2215927 w 4431856"/>
              <a:gd name="connsiteY12" fmla="*/ 0 h 443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31856" h="4431854">
                <a:moveTo>
                  <a:pt x="0" y="2215926"/>
                </a:moveTo>
                <a:lnTo>
                  <a:pt x="0" y="2215927"/>
                </a:lnTo>
                <a:lnTo>
                  <a:pt x="0" y="2215927"/>
                </a:lnTo>
                <a:close/>
                <a:moveTo>
                  <a:pt x="2215927" y="0"/>
                </a:moveTo>
                <a:lnTo>
                  <a:pt x="2215929" y="0"/>
                </a:lnTo>
                <a:cubicBezTo>
                  <a:pt x="3439752" y="0"/>
                  <a:pt x="4431856" y="992104"/>
                  <a:pt x="4431856" y="2215927"/>
                </a:cubicBezTo>
                <a:lnTo>
                  <a:pt x="4431855" y="2215927"/>
                </a:lnTo>
                <a:cubicBezTo>
                  <a:pt x="4431855" y="3439750"/>
                  <a:pt x="3439751" y="4431854"/>
                  <a:pt x="2215928" y="4431854"/>
                </a:cubicBezTo>
                <a:lnTo>
                  <a:pt x="2215927" y="4431853"/>
                </a:lnTo>
                <a:cubicBezTo>
                  <a:pt x="1068593" y="4431853"/>
                  <a:pt x="124919" y="3559887"/>
                  <a:pt x="11441" y="2442492"/>
                </a:cubicBezTo>
                <a:lnTo>
                  <a:pt x="0" y="2215927"/>
                </a:lnTo>
                <a:lnTo>
                  <a:pt x="11441" y="1989361"/>
                </a:lnTo>
                <a:cubicBezTo>
                  <a:pt x="124919" y="871967"/>
                  <a:pt x="1068593" y="0"/>
                  <a:pt x="221592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4367753" y="1702194"/>
            <a:ext cx="3456494" cy="345361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B1876-1743-4B8B-AC19-04990D475E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07D90-DA7D-4C46-BEBE-E688275E99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B1876-1743-4B8B-AC19-04990D475E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07D90-DA7D-4C46-BEBE-E688275E99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peelOff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校园风景/1_骆永欣/mmexport1632238838849.jpgmmexport1632238838849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635" y="0"/>
            <a:ext cx="12184380" cy="2047875"/>
          </a:xfrm>
        </p:spPr>
      </p:pic>
      <p:sp>
        <p:nvSpPr>
          <p:cNvPr id="12" name="Arc 41"/>
          <p:cNvSpPr/>
          <p:nvPr/>
        </p:nvSpPr>
        <p:spPr>
          <a:xfrm>
            <a:off x="-3319566" y="-16560263"/>
            <a:ext cx="18845396" cy="18845396"/>
          </a:xfrm>
          <a:prstGeom prst="arc">
            <a:avLst>
              <a:gd name="adj1" fmla="val 3200765"/>
              <a:gd name="adj2" fmla="val 7546133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131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41679" y="3000612"/>
            <a:ext cx="69086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4400" b="1" dirty="0"/>
              <a:t>基于大语言模型的电影票房数据分析系统设计与实现</a:t>
            </a:r>
            <a:endParaRPr lang="zh-CN" altLang="en-US" sz="28700" b="1" dirty="0">
              <a:solidFill>
                <a:schemeClr val="tx1">
                  <a:lumMod val="75000"/>
                  <a:lumOff val="2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027954" y="4917614"/>
            <a:ext cx="6522365" cy="1023418"/>
            <a:chOff x="2993112" y="4136786"/>
            <a:chExt cx="6522365" cy="1023418"/>
          </a:xfrm>
        </p:grpSpPr>
        <p:sp>
          <p:nvSpPr>
            <p:cNvPr id="16" name="文本框 15"/>
            <p:cNvSpPr txBox="1"/>
            <p:nvPr/>
          </p:nvSpPr>
          <p:spPr>
            <a:xfrm>
              <a:off x="2993112" y="4136786"/>
              <a:ext cx="1816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汇报人：张雅瑞 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993112" y="4790872"/>
              <a:ext cx="6522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组员：</a:t>
              </a:r>
              <a:r>
                <a:rPr lang="zh-CN" altLang="zh-CN" sz="1800" kern="1800" dirty="0">
                  <a:solidFill>
                    <a:srgbClr val="000000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詹硕、闫可</a:t>
              </a:r>
              <a:r>
                <a:rPr lang="zh-CN" altLang="en-US" kern="1800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zh-CN" altLang="zh-CN" kern="100" dirty="0">
                  <a:latin typeface="黑体" panose="02010609060101010101" pitchFamily="49" charset="-122"/>
                  <a:ea typeface="黑体" panose="02010609060101010101" pitchFamily="49" charset="-122"/>
                </a:rPr>
                <a:t>李婉洁</a:t>
              </a:r>
              <a:r>
                <a:rPr lang="zh-CN" altLang="en-US" kern="100" dirty="0"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zh-CN" altLang="zh-CN" kern="100" dirty="0">
                  <a:latin typeface="黑体" panose="02010609060101010101" pitchFamily="49" charset="-122"/>
                  <a:ea typeface="黑体" panose="02010609060101010101" pitchFamily="49" charset="-122"/>
                </a:rPr>
                <a:t>任欣菡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327214" y="4136786"/>
              <a:ext cx="18019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Freeform: Shape 49"/>
          <p:cNvSpPr/>
          <p:nvPr/>
        </p:nvSpPr>
        <p:spPr>
          <a:xfrm>
            <a:off x="-299720" y="-1883410"/>
            <a:ext cx="12743180" cy="3931285"/>
          </a:xfrm>
          <a:custGeom>
            <a:avLst/>
            <a:gdLst>
              <a:gd name="connsiteX0" fmla="*/ 0 w 19477038"/>
              <a:gd name="connsiteY0" fmla="*/ 0 h 6280728"/>
              <a:gd name="connsiteX1" fmla="*/ 19477038 w 19477038"/>
              <a:gd name="connsiteY1" fmla="*/ 0 h 6280728"/>
              <a:gd name="connsiteX2" fmla="*/ 19477038 w 19477038"/>
              <a:gd name="connsiteY2" fmla="*/ 2641997 h 6280728"/>
              <a:gd name="connsiteX3" fmla="*/ 0 w 19477038"/>
              <a:gd name="connsiteY3" fmla="*/ 2641997 h 628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6280728">
                <a:moveTo>
                  <a:pt x="0" y="0"/>
                </a:moveTo>
                <a:lnTo>
                  <a:pt x="19477038" y="0"/>
                </a:lnTo>
                <a:lnTo>
                  <a:pt x="19477038" y="2641997"/>
                </a:lnTo>
                <a:cubicBezTo>
                  <a:pt x="15098614" y="6511331"/>
                  <a:pt x="6817071" y="8386204"/>
                  <a:pt x="0" y="2641997"/>
                </a:cubicBezTo>
                <a:close/>
              </a:path>
            </a:pathLst>
          </a:custGeom>
          <a:gradFill>
            <a:gsLst>
              <a:gs pos="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31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198234" y="1126948"/>
            <a:ext cx="1782618" cy="17826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25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503391" y="1432105"/>
            <a:ext cx="1172303" cy="1172303"/>
          </a:xfrm>
          <a:prstGeom prst="ellipse">
            <a:avLst/>
          </a:prstGeom>
          <a:solidFill>
            <a:schemeClr val="bg1"/>
          </a:solidFill>
          <a:ln>
            <a:solidFill>
              <a:srgbClr val="122A88"/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11f89d8065620939eff4ce876f8b3c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85" y="1171575"/>
            <a:ext cx="1817370" cy="1737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秋景/IMG_8243(20211017-204935).jpgIMG_8243(20211017-204935)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264795" y="477520"/>
            <a:ext cx="3898900" cy="5704205"/>
          </a:xfrm>
        </p:spPr>
      </p:pic>
      <p:sp>
        <p:nvSpPr>
          <p:cNvPr id="11" name="Arc 28"/>
          <p:cNvSpPr/>
          <p:nvPr/>
        </p:nvSpPr>
        <p:spPr>
          <a:xfrm>
            <a:off x="-1725849" y="178070"/>
            <a:ext cx="6453492" cy="6453492"/>
          </a:xfrm>
          <a:prstGeom prst="arc">
            <a:avLst>
              <a:gd name="adj1" fmla="val 18119652"/>
              <a:gd name="adj2" fmla="val 3296770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en-US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016000" y="477520"/>
            <a:ext cx="5179060" cy="5704205"/>
          </a:xfrm>
          <a:prstGeom prst="ellipse">
            <a:avLst/>
          </a:prstGeom>
          <a:gradFill>
            <a:gsLst>
              <a:gs pos="4700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zh-CN" altLang="en-US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2"/>
          <p:cNvSpPr/>
          <p:nvPr/>
        </p:nvSpPr>
        <p:spPr>
          <a:xfrm>
            <a:off x="3607590" y="2262304"/>
            <a:ext cx="1942390" cy="1942390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71696" y="2276703"/>
            <a:ext cx="177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pc="-300" dirty="0">
                <a:solidFill>
                  <a:srgbClr val="19398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9600" spc="-300" dirty="0">
              <a:solidFill>
                <a:srgbClr val="19398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963297" y="2807591"/>
            <a:ext cx="2929478" cy="1971976"/>
            <a:chOff x="3259699" y="2523168"/>
            <a:chExt cx="2929478" cy="1971976"/>
          </a:xfrm>
        </p:grpSpPr>
        <p:sp>
          <p:nvSpPr>
            <p:cNvPr id="16" name="文本框 15"/>
            <p:cNvSpPr txBox="1"/>
            <p:nvPr/>
          </p:nvSpPr>
          <p:spPr>
            <a:xfrm>
              <a:off x="3259699" y="2523168"/>
              <a:ext cx="2929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数据筛选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304840" y="4095034"/>
              <a:ext cx="22082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/>
          <p:nvPr/>
        </p:nvSpPr>
        <p:spPr bwMode="auto">
          <a:xfrm>
            <a:off x="5544647" y="1901250"/>
            <a:ext cx="1102705" cy="2041552"/>
          </a:xfrm>
          <a:custGeom>
            <a:avLst/>
            <a:gdLst>
              <a:gd name="T0" fmla="*/ 159 w 283"/>
              <a:gd name="T1" fmla="*/ 316 h 526"/>
              <a:gd name="T2" fmla="*/ 159 w 283"/>
              <a:gd name="T3" fmla="*/ 314 h 526"/>
              <a:gd name="T4" fmla="*/ 196 w 283"/>
              <a:gd name="T5" fmla="*/ 257 h 526"/>
              <a:gd name="T6" fmla="*/ 273 w 283"/>
              <a:gd name="T7" fmla="*/ 128 h 526"/>
              <a:gd name="T8" fmla="*/ 151 w 283"/>
              <a:gd name="T9" fmla="*/ 5 h 526"/>
              <a:gd name="T10" fmla="*/ 9 w 283"/>
              <a:gd name="T11" fmla="*/ 137 h 526"/>
              <a:gd name="T12" fmla="*/ 86 w 283"/>
              <a:gd name="T13" fmla="*/ 257 h 526"/>
              <a:gd name="T14" fmla="*/ 124 w 283"/>
              <a:gd name="T15" fmla="*/ 316 h 526"/>
              <a:gd name="T16" fmla="*/ 124 w 283"/>
              <a:gd name="T17" fmla="*/ 316 h 526"/>
              <a:gd name="T18" fmla="*/ 84 w 283"/>
              <a:gd name="T19" fmla="*/ 373 h 526"/>
              <a:gd name="T20" fmla="*/ 0 w 283"/>
              <a:gd name="T21" fmla="*/ 445 h 526"/>
              <a:gd name="T22" fmla="*/ 141 w 283"/>
              <a:gd name="T23" fmla="*/ 526 h 526"/>
              <a:gd name="T24" fmla="*/ 283 w 283"/>
              <a:gd name="T25" fmla="*/ 445 h 526"/>
              <a:gd name="T26" fmla="*/ 199 w 283"/>
              <a:gd name="T27" fmla="*/ 373 h 526"/>
              <a:gd name="T28" fmla="*/ 159 w 283"/>
              <a:gd name="T29" fmla="*/ 31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3" h="526">
                <a:moveTo>
                  <a:pt x="159" y="316"/>
                </a:moveTo>
                <a:cubicBezTo>
                  <a:pt x="159" y="314"/>
                  <a:pt x="159" y="314"/>
                  <a:pt x="159" y="314"/>
                </a:cubicBezTo>
                <a:cubicBezTo>
                  <a:pt x="159" y="289"/>
                  <a:pt x="173" y="267"/>
                  <a:pt x="196" y="257"/>
                </a:cubicBezTo>
                <a:cubicBezTo>
                  <a:pt x="244" y="236"/>
                  <a:pt x="277" y="185"/>
                  <a:pt x="273" y="128"/>
                </a:cubicBezTo>
                <a:cubicBezTo>
                  <a:pt x="269" y="63"/>
                  <a:pt x="216" y="10"/>
                  <a:pt x="151" y="5"/>
                </a:cubicBezTo>
                <a:cubicBezTo>
                  <a:pt x="74" y="0"/>
                  <a:pt x="9" y="61"/>
                  <a:pt x="9" y="137"/>
                </a:cubicBezTo>
                <a:cubicBezTo>
                  <a:pt x="9" y="190"/>
                  <a:pt x="41" y="236"/>
                  <a:pt x="86" y="257"/>
                </a:cubicBezTo>
                <a:cubicBezTo>
                  <a:pt x="109" y="268"/>
                  <a:pt x="124" y="291"/>
                  <a:pt x="124" y="316"/>
                </a:cubicBezTo>
                <a:cubicBezTo>
                  <a:pt x="124" y="316"/>
                  <a:pt x="124" y="316"/>
                  <a:pt x="124" y="316"/>
                </a:cubicBezTo>
                <a:cubicBezTo>
                  <a:pt x="124" y="341"/>
                  <a:pt x="108" y="364"/>
                  <a:pt x="84" y="373"/>
                </a:cubicBezTo>
                <a:cubicBezTo>
                  <a:pt x="49" y="387"/>
                  <a:pt x="19" y="412"/>
                  <a:pt x="0" y="445"/>
                </a:cubicBezTo>
                <a:cubicBezTo>
                  <a:pt x="141" y="526"/>
                  <a:pt x="141" y="526"/>
                  <a:pt x="141" y="526"/>
                </a:cubicBezTo>
                <a:cubicBezTo>
                  <a:pt x="283" y="445"/>
                  <a:pt x="283" y="445"/>
                  <a:pt x="283" y="445"/>
                </a:cubicBezTo>
                <a:cubicBezTo>
                  <a:pt x="264" y="412"/>
                  <a:pt x="234" y="387"/>
                  <a:pt x="199" y="373"/>
                </a:cubicBezTo>
                <a:cubicBezTo>
                  <a:pt x="175" y="364"/>
                  <a:pt x="159" y="341"/>
                  <a:pt x="159" y="316"/>
                </a:cubicBezTo>
                <a:close/>
              </a:path>
            </a:pathLst>
          </a:custGeom>
          <a:solidFill>
            <a:srgbClr val="5794D5"/>
          </a:solidFill>
          <a:ln>
            <a:noFill/>
          </a:ln>
          <a:effectLst>
            <a:outerShdw blurRad="152400" dist="63500" dir="2400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en-US" b="1" kern="0" dirty="0">
              <a:solidFill>
                <a:srgbClr val="0C0C0C"/>
              </a:solidFill>
              <a:latin typeface="Open Sans" panose="020B0606030504020204"/>
            </a:endParaRPr>
          </a:p>
        </p:txBody>
      </p:sp>
      <p:sp>
        <p:nvSpPr>
          <p:cNvPr id="3" name="Freeform 12"/>
          <p:cNvSpPr/>
          <p:nvPr/>
        </p:nvSpPr>
        <p:spPr bwMode="auto">
          <a:xfrm>
            <a:off x="4208707" y="3628376"/>
            <a:ext cx="1886554" cy="1659222"/>
          </a:xfrm>
          <a:custGeom>
            <a:avLst/>
            <a:gdLst>
              <a:gd name="T0" fmla="*/ 293 w 484"/>
              <a:gd name="T1" fmla="*/ 171 h 428"/>
              <a:gd name="T2" fmla="*/ 292 w 484"/>
              <a:gd name="T3" fmla="*/ 172 h 428"/>
              <a:gd name="T4" fmla="*/ 225 w 484"/>
              <a:gd name="T5" fmla="*/ 169 h 428"/>
              <a:gd name="T6" fmla="*/ 74 w 484"/>
              <a:gd name="T7" fmla="*/ 166 h 428"/>
              <a:gd name="T8" fmla="*/ 28 w 484"/>
              <a:gd name="T9" fmla="*/ 333 h 428"/>
              <a:gd name="T10" fmla="*/ 213 w 484"/>
              <a:gd name="T11" fmla="*/ 390 h 428"/>
              <a:gd name="T12" fmla="*/ 279 w 484"/>
              <a:gd name="T13" fmla="*/ 263 h 428"/>
              <a:gd name="T14" fmla="*/ 311 w 484"/>
              <a:gd name="T15" fmla="*/ 202 h 428"/>
              <a:gd name="T16" fmla="*/ 311 w 484"/>
              <a:gd name="T17" fmla="*/ 202 h 428"/>
              <a:gd name="T18" fmla="*/ 381 w 484"/>
              <a:gd name="T19" fmla="*/ 207 h 428"/>
              <a:gd name="T20" fmla="*/ 484 w 484"/>
              <a:gd name="T21" fmla="*/ 244 h 428"/>
              <a:gd name="T22" fmla="*/ 484 w 484"/>
              <a:gd name="T23" fmla="*/ 81 h 428"/>
              <a:gd name="T24" fmla="*/ 343 w 484"/>
              <a:gd name="T25" fmla="*/ 0 h 428"/>
              <a:gd name="T26" fmla="*/ 323 w 484"/>
              <a:gd name="T27" fmla="*/ 108 h 428"/>
              <a:gd name="T28" fmla="*/ 293 w 484"/>
              <a:gd name="T29" fmla="*/ 17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4" h="428">
                <a:moveTo>
                  <a:pt x="293" y="171"/>
                </a:moveTo>
                <a:cubicBezTo>
                  <a:pt x="292" y="172"/>
                  <a:pt x="292" y="172"/>
                  <a:pt x="292" y="172"/>
                </a:cubicBezTo>
                <a:cubicBezTo>
                  <a:pt x="271" y="184"/>
                  <a:pt x="244" y="183"/>
                  <a:pt x="225" y="169"/>
                </a:cubicBezTo>
                <a:cubicBezTo>
                  <a:pt x="181" y="137"/>
                  <a:pt x="121" y="134"/>
                  <a:pt x="74" y="166"/>
                </a:cubicBezTo>
                <a:cubicBezTo>
                  <a:pt x="19" y="202"/>
                  <a:pt x="0" y="275"/>
                  <a:pt x="28" y="333"/>
                </a:cubicBezTo>
                <a:cubicBezTo>
                  <a:pt x="62" y="403"/>
                  <a:pt x="147" y="428"/>
                  <a:pt x="213" y="390"/>
                </a:cubicBezTo>
                <a:cubicBezTo>
                  <a:pt x="260" y="364"/>
                  <a:pt x="284" y="313"/>
                  <a:pt x="279" y="263"/>
                </a:cubicBezTo>
                <a:cubicBezTo>
                  <a:pt x="276" y="238"/>
                  <a:pt x="289" y="214"/>
                  <a:pt x="311" y="202"/>
                </a:cubicBezTo>
                <a:cubicBezTo>
                  <a:pt x="311" y="202"/>
                  <a:pt x="311" y="202"/>
                  <a:pt x="311" y="202"/>
                </a:cubicBezTo>
                <a:cubicBezTo>
                  <a:pt x="333" y="189"/>
                  <a:pt x="361" y="191"/>
                  <a:pt x="381" y="207"/>
                </a:cubicBezTo>
                <a:cubicBezTo>
                  <a:pt x="410" y="231"/>
                  <a:pt x="447" y="244"/>
                  <a:pt x="484" y="244"/>
                </a:cubicBezTo>
                <a:cubicBezTo>
                  <a:pt x="484" y="81"/>
                  <a:pt x="484" y="81"/>
                  <a:pt x="484" y="81"/>
                </a:cubicBezTo>
                <a:cubicBezTo>
                  <a:pt x="343" y="0"/>
                  <a:pt x="343" y="0"/>
                  <a:pt x="343" y="0"/>
                </a:cubicBezTo>
                <a:cubicBezTo>
                  <a:pt x="324" y="32"/>
                  <a:pt x="317" y="70"/>
                  <a:pt x="323" y="108"/>
                </a:cubicBezTo>
                <a:cubicBezTo>
                  <a:pt x="328" y="133"/>
                  <a:pt x="315" y="158"/>
                  <a:pt x="293" y="171"/>
                </a:cubicBezTo>
                <a:close/>
              </a:path>
            </a:pathLst>
          </a:custGeom>
          <a:solidFill>
            <a:srgbClr val="345AA3"/>
          </a:solidFill>
          <a:ln>
            <a:noFill/>
          </a:ln>
          <a:effectLst>
            <a:outerShdw blurRad="152400" dist="63500" dir="15000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endParaRPr lang="en-US" b="1" kern="0">
              <a:solidFill>
                <a:srgbClr val="0C0C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reeform 13"/>
          <p:cNvSpPr/>
          <p:nvPr/>
        </p:nvSpPr>
        <p:spPr bwMode="auto">
          <a:xfrm>
            <a:off x="6095261" y="3628376"/>
            <a:ext cx="1908698" cy="1640032"/>
          </a:xfrm>
          <a:custGeom>
            <a:avLst/>
            <a:gdLst>
              <a:gd name="T0" fmla="*/ 174 w 490"/>
              <a:gd name="T1" fmla="*/ 202 h 423"/>
              <a:gd name="T2" fmla="*/ 175 w 490"/>
              <a:gd name="T3" fmla="*/ 203 h 423"/>
              <a:gd name="T4" fmla="*/ 206 w 490"/>
              <a:gd name="T5" fmla="*/ 262 h 423"/>
              <a:gd name="T6" fmla="*/ 279 w 490"/>
              <a:gd name="T7" fmla="*/ 394 h 423"/>
              <a:gd name="T8" fmla="*/ 447 w 490"/>
              <a:gd name="T9" fmla="*/ 350 h 423"/>
              <a:gd name="T10" fmla="*/ 404 w 490"/>
              <a:gd name="T11" fmla="*/ 161 h 423"/>
              <a:gd name="T12" fmla="*/ 261 w 490"/>
              <a:gd name="T13" fmla="*/ 168 h 423"/>
              <a:gd name="T14" fmla="*/ 192 w 490"/>
              <a:gd name="T15" fmla="*/ 171 h 423"/>
              <a:gd name="T16" fmla="*/ 192 w 490"/>
              <a:gd name="T17" fmla="*/ 171 h 423"/>
              <a:gd name="T18" fmla="*/ 161 w 490"/>
              <a:gd name="T19" fmla="*/ 108 h 423"/>
              <a:gd name="T20" fmla="*/ 142 w 490"/>
              <a:gd name="T21" fmla="*/ 0 h 423"/>
              <a:gd name="T22" fmla="*/ 0 w 490"/>
              <a:gd name="T23" fmla="*/ 81 h 423"/>
              <a:gd name="T24" fmla="*/ 0 w 490"/>
              <a:gd name="T25" fmla="*/ 244 h 423"/>
              <a:gd name="T26" fmla="*/ 104 w 490"/>
              <a:gd name="T27" fmla="*/ 207 h 423"/>
              <a:gd name="T28" fmla="*/ 174 w 490"/>
              <a:gd name="T29" fmla="*/ 202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0" h="423">
                <a:moveTo>
                  <a:pt x="174" y="202"/>
                </a:moveTo>
                <a:cubicBezTo>
                  <a:pt x="175" y="203"/>
                  <a:pt x="175" y="203"/>
                  <a:pt x="175" y="203"/>
                </a:cubicBezTo>
                <a:cubicBezTo>
                  <a:pt x="197" y="215"/>
                  <a:pt x="208" y="238"/>
                  <a:pt x="206" y="262"/>
                </a:cubicBezTo>
                <a:cubicBezTo>
                  <a:pt x="201" y="315"/>
                  <a:pt x="228" y="369"/>
                  <a:pt x="279" y="394"/>
                </a:cubicBezTo>
                <a:cubicBezTo>
                  <a:pt x="338" y="423"/>
                  <a:pt x="410" y="404"/>
                  <a:pt x="447" y="350"/>
                </a:cubicBezTo>
                <a:cubicBezTo>
                  <a:pt x="490" y="286"/>
                  <a:pt x="470" y="199"/>
                  <a:pt x="404" y="161"/>
                </a:cubicBezTo>
                <a:cubicBezTo>
                  <a:pt x="357" y="135"/>
                  <a:pt x="302" y="139"/>
                  <a:pt x="261" y="168"/>
                </a:cubicBezTo>
                <a:cubicBezTo>
                  <a:pt x="240" y="183"/>
                  <a:pt x="213" y="184"/>
                  <a:pt x="192" y="171"/>
                </a:cubicBezTo>
                <a:cubicBezTo>
                  <a:pt x="192" y="171"/>
                  <a:pt x="192" y="171"/>
                  <a:pt x="192" y="171"/>
                </a:cubicBezTo>
                <a:cubicBezTo>
                  <a:pt x="169" y="158"/>
                  <a:pt x="157" y="133"/>
                  <a:pt x="161" y="108"/>
                </a:cubicBezTo>
                <a:cubicBezTo>
                  <a:pt x="168" y="70"/>
                  <a:pt x="160" y="32"/>
                  <a:pt x="142" y="0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244"/>
                  <a:pt x="0" y="244"/>
                  <a:pt x="0" y="244"/>
                </a:cubicBezTo>
                <a:cubicBezTo>
                  <a:pt x="38" y="244"/>
                  <a:pt x="75" y="231"/>
                  <a:pt x="104" y="207"/>
                </a:cubicBezTo>
                <a:cubicBezTo>
                  <a:pt x="124" y="191"/>
                  <a:pt x="152" y="189"/>
                  <a:pt x="174" y="202"/>
                </a:cubicBezTo>
                <a:close/>
              </a:path>
            </a:pathLst>
          </a:custGeom>
          <a:solidFill>
            <a:srgbClr val="122171"/>
          </a:solidFill>
          <a:ln>
            <a:noFill/>
          </a:ln>
          <a:effectLst>
            <a:outerShdw blurRad="152400" dist="63500" dir="8400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endParaRPr lang="en-US" b="1" kern="0">
              <a:solidFill>
                <a:srgbClr val="0C0C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val 14"/>
          <p:cNvSpPr>
            <a:spLocks noChangeArrowheads="1"/>
          </p:cNvSpPr>
          <p:nvPr/>
        </p:nvSpPr>
        <p:spPr bwMode="auto">
          <a:xfrm>
            <a:off x="5588937" y="3430568"/>
            <a:ext cx="1033324" cy="1022991"/>
          </a:xfrm>
          <a:prstGeom prst="ellipse">
            <a:avLst/>
          </a:prstGeom>
          <a:solidFill>
            <a:srgbClr val="FEFFFF"/>
          </a:solidFill>
          <a:ln>
            <a:noFill/>
          </a:ln>
          <a:effectLst>
            <a:outerShdw blurRad="228600" dir="600000" algn="ctr" rotWithShape="0">
              <a:prstClr val="black">
                <a:alpha val="6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endParaRPr lang="en-US" b="1">
              <a:solidFill>
                <a:srgbClr val="0C0C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23731" y="2029440"/>
            <a:ext cx="74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prstClr val="white"/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rPr>
              <a:t>01</a:t>
            </a:r>
            <a:endParaRPr lang="zh-CN" altLang="en-US" sz="3600" dirty="0">
              <a:solidFill>
                <a:prstClr val="white"/>
              </a:solidFill>
              <a:latin typeface="字魂31号-凝宋" panose="00000500000000000000" pitchFamily="2" charset="-122"/>
              <a:ea typeface="字魂31号-凝宋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99546" y="4324936"/>
            <a:ext cx="856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prstClr val="white"/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rPr>
              <a:t>02</a:t>
            </a:r>
            <a:endParaRPr lang="zh-CN" altLang="en-US" sz="3600" dirty="0">
              <a:solidFill>
                <a:prstClr val="white"/>
              </a:solidFill>
              <a:latin typeface="字魂31号-凝宋" panose="00000500000000000000" pitchFamily="2" charset="-122"/>
              <a:ea typeface="字魂31号-凝宋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09876" y="4324936"/>
            <a:ext cx="856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3600" dirty="0">
                <a:solidFill>
                  <a:prstClr val="white"/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rPr>
              <a:t>03</a:t>
            </a:r>
            <a:endParaRPr lang="zh-CN" altLang="en-US" sz="3600" dirty="0">
              <a:solidFill>
                <a:prstClr val="white"/>
              </a:solidFill>
              <a:latin typeface="字魂31号-凝宋" panose="00000500000000000000" pitchFamily="2" charset="-122"/>
              <a:ea typeface="字魂31号-凝宋" panose="000005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826436" y="1916470"/>
            <a:ext cx="3854629" cy="1391845"/>
            <a:chOff x="-104477" y="4746989"/>
            <a:chExt cx="3854629" cy="1391845"/>
          </a:xfrm>
        </p:grpSpPr>
        <p:sp>
          <p:nvSpPr>
            <p:cNvPr id="10" name="矩形 9"/>
            <p:cNvSpPr/>
            <p:nvPr/>
          </p:nvSpPr>
          <p:spPr>
            <a:xfrm>
              <a:off x="-104477" y="5075401"/>
              <a:ext cx="3854629" cy="1063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根据数据获取阶段存储为的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Excel </a:t>
              </a:r>
              <a:r>
                <a:rPr lang="zh-CN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，使用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pandas </a:t>
              </a:r>
              <a:r>
                <a:rPr lang="zh-CN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库的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en-US" altLang="zh-CN" sz="1800" dirty="0" err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read_excel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</a:t>
              </a:r>
              <a:r>
                <a:rPr lang="zh-CN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函数读取该文件，获取数据</a:t>
              </a:r>
              <a:r>
                <a:rPr lang="zh-CN" altLang="en-US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并</a:t>
              </a:r>
              <a:r>
                <a:rPr lang="zh-CN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进行预处理</a:t>
              </a:r>
              <a:r>
                <a:rPr lang="zh-CN" altLang="en-US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。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 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1" name="TextBox 7"/>
            <p:cNvSpPr txBox="1"/>
            <p:nvPr/>
          </p:nvSpPr>
          <p:spPr>
            <a:xfrm>
              <a:off x="-104477" y="4746989"/>
              <a:ext cx="260840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数据读取与初步处理</a:t>
              </a:r>
              <a:endPara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156127" y="4429198"/>
            <a:ext cx="3759426" cy="1522703"/>
            <a:chOff x="-104476" y="5075401"/>
            <a:chExt cx="2885254" cy="328936"/>
          </a:xfrm>
        </p:grpSpPr>
        <p:sp>
          <p:nvSpPr>
            <p:cNvPr id="19" name="矩形 18"/>
            <p:cNvSpPr/>
            <p:nvPr/>
          </p:nvSpPr>
          <p:spPr>
            <a:xfrm>
              <a:off x="-104476" y="5075401"/>
              <a:ext cx="2885254" cy="3289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-104476" y="5104184"/>
              <a:ext cx="2001878" cy="159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数据分析与统计分析</a:t>
              </a:r>
              <a:endPara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  <a:p>
              <a:endPara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0153" y="4096309"/>
            <a:ext cx="4347248" cy="2475286"/>
            <a:chOff x="-104477" y="4769940"/>
            <a:chExt cx="4347248" cy="2475286"/>
          </a:xfrm>
        </p:grpSpPr>
        <p:sp>
          <p:nvSpPr>
            <p:cNvPr id="22" name="矩形 21"/>
            <p:cNvSpPr/>
            <p:nvPr/>
          </p:nvSpPr>
          <p:spPr>
            <a:xfrm>
              <a:off x="-104477" y="5075401"/>
              <a:ext cx="4347248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279400" algn="just">
                <a:lnSpc>
                  <a:spcPct val="150000"/>
                </a:lnSpc>
              </a:pPr>
              <a:r>
                <a:rPr lang="zh-CN" altLang="en-US" kern="100" dirty="0"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按</a:t>
              </a: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Title 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对数据进行分组。计算每组中</a:t>
              </a: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 Box Office 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列的总和，得到每个电影的总票房。</a:t>
              </a:r>
              <a:r>
                <a:rPr lang="zh-CN" altLang="zh-CN" sz="18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将去重后的原始数据与分组求和后的数据进行合并，确保在去除重复记录的同时，保留准确的票房汇总信息</a:t>
              </a:r>
              <a:r>
                <a:rPr lang="zh-CN" altLang="en-US" sz="1800" dirty="0"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TextBox 7"/>
            <p:cNvSpPr txBox="1"/>
            <p:nvPr/>
          </p:nvSpPr>
          <p:spPr>
            <a:xfrm>
              <a:off x="1440580" y="4769940"/>
              <a:ext cx="260840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数据去重与整合操作</a:t>
              </a:r>
              <a:endPara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24" name="圆: 空心 23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282483" y="286405"/>
            <a:ext cx="3502049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数据筛选内容与流程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4712" y="971784"/>
            <a:ext cx="1261962" cy="820834"/>
            <a:chOff x="1524001" y="547688"/>
            <a:chExt cx="2070100" cy="946150"/>
          </a:xfrm>
        </p:grpSpPr>
        <p:sp>
          <p:nvSpPr>
            <p:cNvPr id="3" name="Freeform 9"/>
            <p:cNvSpPr/>
            <p:nvPr/>
          </p:nvSpPr>
          <p:spPr bwMode="auto">
            <a:xfrm>
              <a:off x="1524001" y="547688"/>
              <a:ext cx="2070100" cy="946150"/>
            </a:xfrm>
            <a:custGeom>
              <a:avLst/>
              <a:gdLst>
                <a:gd name="T0" fmla="*/ 994 w 1304"/>
                <a:gd name="T1" fmla="*/ 34 h 596"/>
                <a:gd name="T2" fmla="*/ 0 w 1304"/>
                <a:gd name="T3" fmla="*/ 0 h 596"/>
                <a:gd name="T4" fmla="*/ 0 w 1304"/>
                <a:gd name="T5" fmla="*/ 34 h 596"/>
                <a:gd name="T6" fmla="*/ 256 w 1304"/>
                <a:gd name="T7" fmla="*/ 303 h 596"/>
                <a:gd name="T8" fmla="*/ 0 w 1304"/>
                <a:gd name="T9" fmla="*/ 561 h 596"/>
                <a:gd name="T10" fmla="*/ 0 w 1304"/>
                <a:gd name="T11" fmla="*/ 596 h 596"/>
                <a:gd name="T12" fmla="*/ 985 w 1304"/>
                <a:gd name="T13" fmla="*/ 596 h 596"/>
                <a:gd name="T14" fmla="*/ 1304 w 1304"/>
                <a:gd name="T15" fmla="*/ 324 h 596"/>
                <a:gd name="T16" fmla="*/ 1304 w 1304"/>
                <a:gd name="T17" fmla="*/ 282 h 596"/>
                <a:gd name="T18" fmla="*/ 994 w 1304"/>
                <a:gd name="T19" fmla="*/ 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4" h="596">
                  <a:moveTo>
                    <a:pt x="994" y="34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256" y="303"/>
                  </a:lnTo>
                  <a:lnTo>
                    <a:pt x="0" y="561"/>
                  </a:lnTo>
                  <a:lnTo>
                    <a:pt x="0" y="596"/>
                  </a:lnTo>
                  <a:lnTo>
                    <a:pt x="985" y="596"/>
                  </a:lnTo>
                  <a:lnTo>
                    <a:pt x="1304" y="324"/>
                  </a:lnTo>
                  <a:lnTo>
                    <a:pt x="1304" y="282"/>
                  </a:lnTo>
                  <a:lnTo>
                    <a:pt x="994" y="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4" name="Freeform 10"/>
            <p:cNvSpPr/>
            <p:nvPr/>
          </p:nvSpPr>
          <p:spPr bwMode="auto">
            <a:xfrm>
              <a:off x="1524001" y="547688"/>
              <a:ext cx="2070100" cy="890588"/>
            </a:xfrm>
            <a:custGeom>
              <a:avLst/>
              <a:gdLst>
                <a:gd name="T0" fmla="*/ 985 w 1304"/>
                <a:gd name="T1" fmla="*/ 0 h 561"/>
                <a:gd name="T2" fmla="*/ 0 w 1304"/>
                <a:gd name="T3" fmla="*/ 0 h 561"/>
                <a:gd name="T4" fmla="*/ 266 w 1304"/>
                <a:gd name="T5" fmla="*/ 282 h 561"/>
                <a:gd name="T6" fmla="*/ 0 w 1304"/>
                <a:gd name="T7" fmla="*/ 561 h 561"/>
                <a:gd name="T8" fmla="*/ 985 w 1304"/>
                <a:gd name="T9" fmla="*/ 561 h 561"/>
                <a:gd name="T10" fmla="*/ 1304 w 1304"/>
                <a:gd name="T11" fmla="*/ 282 h 561"/>
                <a:gd name="T12" fmla="*/ 985 w 1304"/>
                <a:gd name="T1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4" h="561">
                  <a:moveTo>
                    <a:pt x="985" y="0"/>
                  </a:moveTo>
                  <a:lnTo>
                    <a:pt x="0" y="0"/>
                  </a:lnTo>
                  <a:lnTo>
                    <a:pt x="266" y="282"/>
                  </a:lnTo>
                  <a:lnTo>
                    <a:pt x="0" y="561"/>
                  </a:lnTo>
                  <a:lnTo>
                    <a:pt x="985" y="561"/>
                  </a:lnTo>
                  <a:lnTo>
                    <a:pt x="1304" y="282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9592" y="1744415"/>
            <a:ext cx="1261962" cy="820834"/>
            <a:chOff x="1524001" y="547688"/>
            <a:chExt cx="2070100" cy="946150"/>
          </a:xfrm>
        </p:grpSpPr>
        <p:sp>
          <p:nvSpPr>
            <p:cNvPr id="6" name="Freeform 9"/>
            <p:cNvSpPr/>
            <p:nvPr/>
          </p:nvSpPr>
          <p:spPr bwMode="auto">
            <a:xfrm>
              <a:off x="1524001" y="547688"/>
              <a:ext cx="2070100" cy="946150"/>
            </a:xfrm>
            <a:custGeom>
              <a:avLst/>
              <a:gdLst>
                <a:gd name="T0" fmla="*/ 994 w 1304"/>
                <a:gd name="T1" fmla="*/ 34 h 596"/>
                <a:gd name="T2" fmla="*/ 0 w 1304"/>
                <a:gd name="T3" fmla="*/ 0 h 596"/>
                <a:gd name="T4" fmla="*/ 0 w 1304"/>
                <a:gd name="T5" fmla="*/ 34 h 596"/>
                <a:gd name="T6" fmla="*/ 256 w 1304"/>
                <a:gd name="T7" fmla="*/ 303 h 596"/>
                <a:gd name="T8" fmla="*/ 0 w 1304"/>
                <a:gd name="T9" fmla="*/ 561 h 596"/>
                <a:gd name="T10" fmla="*/ 0 w 1304"/>
                <a:gd name="T11" fmla="*/ 596 h 596"/>
                <a:gd name="T12" fmla="*/ 985 w 1304"/>
                <a:gd name="T13" fmla="*/ 596 h 596"/>
                <a:gd name="T14" fmla="*/ 1304 w 1304"/>
                <a:gd name="T15" fmla="*/ 324 h 596"/>
                <a:gd name="T16" fmla="*/ 1304 w 1304"/>
                <a:gd name="T17" fmla="*/ 282 h 596"/>
                <a:gd name="T18" fmla="*/ 994 w 1304"/>
                <a:gd name="T19" fmla="*/ 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4" h="596">
                  <a:moveTo>
                    <a:pt x="994" y="34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256" y="303"/>
                  </a:lnTo>
                  <a:lnTo>
                    <a:pt x="0" y="561"/>
                  </a:lnTo>
                  <a:lnTo>
                    <a:pt x="0" y="596"/>
                  </a:lnTo>
                  <a:lnTo>
                    <a:pt x="985" y="596"/>
                  </a:lnTo>
                  <a:lnTo>
                    <a:pt x="1304" y="324"/>
                  </a:lnTo>
                  <a:lnTo>
                    <a:pt x="1304" y="282"/>
                  </a:lnTo>
                  <a:lnTo>
                    <a:pt x="994" y="3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1524001" y="547688"/>
              <a:ext cx="2070100" cy="890588"/>
            </a:xfrm>
            <a:custGeom>
              <a:avLst/>
              <a:gdLst>
                <a:gd name="T0" fmla="*/ 985 w 1304"/>
                <a:gd name="T1" fmla="*/ 0 h 561"/>
                <a:gd name="T2" fmla="*/ 0 w 1304"/>
                <a:gd name="T3" fmla="*/ 0 h 561"/>
                <a:gd name="T4" fmla="*/ 266 w 1304"/>
                <a:gd name="T5" fmla="*/ 282 h 561"/>
                <a:gd name="T6" fmla="*/ 0 w 1304"/>
                <a:gd name="T7" fmla="*/ 561 h 561"/>
                <a:gd name="T8" fmla="*/ 985 w 1304"/>
                <a:gd name="T9" fmla="*/ 561 h 561"/>
                <a:gd name="T10" fmla="*/ 1304 w 1304"/>
                <a:gd name="T11" fmla="*/ 282 h 561"/>
                <a:gd name="T12" fmla="*/ 985 w 1304"/>
                <a:gd name="T1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4" h="561">
                  <a:moveTo>
                    <a:pt x="985" y="0"/>
                  </a:moveTo>
                  <a:lnTo>
                    <a:pt x="0" y="0"/>
                  </a:lnTo>
                  <a:lnTo>
                    <a:pt x="266" y="282"/>
                  </a:lnTo>
                  <a:lnTo>
                    <a:pt x="0" y="561"/>
                  </a:lnTo>
                  <a:lnTo>
                    <a:pt x="985" y="561"/>
                  </a:lnTo>
                  <a:lnTo>
                    <a:pt x="1304" y="282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4712" y="2530236"/>
            <a:ext cx="1261962" cy="820834"/>
            <a:chOff x="1524001" y="547688"/>
            <a:chExt cx="2070100" cy="946150"/>
          </a:xfrm>
        </p:grpSpPr>
        <p:sp>
          <p:nvSpPr>
            <p:cNvPr id="9" name="Freeform 9"/>
            <p:cNvSpPr/>
            <p:nvPr/>
          </p:nvSpPr>
          <p:spPr bwMode="auto">
            <a:xfrm>
              <a:off x="1524001" y="547688"/>
              <a:ext cx="2070100" cy="946150"/>
            </a:xfrm>
            <a:custGeom>
              <a:avLst/>
              <a:gdLst>
                <a:gd name="T0" fmla="*/ 994 w 1304"/>
                <a:gd name="T1" fmla="*/ 34 h 596"/>
                <a:gd name="T2" fmla="*/ 0 w 1304"/>
                <a:gd name="T3" fmla="*/ 0 h 596"/>
                <a:gd name="T4" fmla="*/ 0 w 1304"/>
                <a:gd name="T5" fmla="*/ 34 h 596"/>
                <a:gd name="T6" fmla="*/ 256 w 1304"/>
                <a:gd name="T7" fmla="*/ 303 h 596"/>
                <a:gd name="T8" fmla="*/ 0 w 1304"/>
                <a:gd name="T9" fmla="*/ 561 h 596"/>
                <a:gd name="T10" fmla="*/ 0 w 1304"/>
                <a:gd name="T11" fmla="*/ 596 h 596"/>
                <a:gd name="T12" fmla="*/ 985 w 1304"/>
                <a:gd name="T13" fmla="*/ 596 h 596"/>
                <a:gd name="T14" fmla="*/ 1304 w 1304"/>
                <a:gd name="T15" fmla="*/ 324 h 596"/>
                <a:gd name="T16" fmla="*/ 1304 w 1304"/>
                <a:gd name="T17" fmla="*/ 282 h 596"/>
                <a:gd name="T18" fmla="*/ 994 w 1304"/>
                <a:gd name="T19" fmla="*/ 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4" h="596">
                  <a:moveTo>
                    <a:pt x="994" y="34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256" y="303"/>
                  </a:lnTo>
                  <a:lnTo>
                    <a:pt x="0" y="561"/>
                  </a:lnTo>
                  <a:lnTo>
                    <a:pt x="0" y="596"/>
                  </a:lnTo>
                  <a:lnTo>
                    <a:pt x="985" y="596"/>
                  </a:lnTo>
                  <a:lnTo>
                    <a:pt x="1304" y="324"/>
                  </a:lnTo>
                  <a:lnTo>
                    <a:pt x="1304" y="282"/>
                  </a:lnTo>
                  <a:lnTo>
                    <a:pt x="994" y="3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1524001" y="547688"/>
              <a:ext cx="2070100" cy="890588"/>
            </a:xfrm>
            <a:custGeom>
              <a:avLst/>
              <a:gdLst>
                <a:gd name="T0" fmla="*/ 985 w 1304"/>
                <a:gd name="T1" fmla="*/ 0 h 561"/>
                <a:gd name="T2" fmla="*/ 0 w 1304"/>
                <a:gd name="T3" fmla="*/ 0 h 561"/>
                <a:gd name="T4" fmla="*/ 266 w 1304"/>
                <a:gd name="T5" fmla="*/ 282 h 561"/>
                <a:gd name="T6" fmla="*/ 0 w 1304"/>
                <a:gd name="T7" fmla="*/ 561 h 561"/>
                <a:gd name="T8" fmla="*/ 985 w 1304"/>
                <a:gd name="T9" fmla="*/ 561 h 561"/>
                <a:gd name="T10" fmla="*/ 1304 w 1304"/>
                <a:gd name="T11" fmla="*/ 282 h 561"/>
                <a:gd name="T12" fmla="*/ 985 w 1304"/>
                <a:gd name="T1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4" h="561">
                  <a:moveTo>
                    <a:pt x="985" y="0"/>
                  </a:moveTo>
                  <a:lnTo>
                    <a:pt x="0" y="0"/>
                  </a:lnTo>
                  <a:lnTo>
                    <a:pt x="266" y="282"/>
                  </a:lnTo>
                  <a:lnTo>
                    <a:pt x="0" y="561"/>
                  </a:lnTo>
                  <a:lnTo>
                    <a:pt x="985" y="561"/>
                  </a:lnTo>
                  <a:lnTo>
                    <a:pt x="1304" y="282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19592" y="3336851"/>
            <a:ext cx="1261962" cy="820834"/>
            <a:chOff x="1524001" y="547688"/>
            <a:chExt cx="2070100" cy="946150"/>
          </a:xfrm>
        </p:grpSpPr>
        <p:sp>
          <p:nvSpPr>
            <p:cNvPr id="12" name="Freeform 9"/>
            <p:cNvSpPr/>
            <p:nvPr/>
          </p:nvSpPr>
          <p:spPr bwMode="auto">
            <a:xfrm>
              <a:off x="1524001" y="547688"/>
              <a:ext cx="2070100" cy="946150"/>
            </a:xfrm>
            <a:custGeom>
              <a:avLst/>
              <a:gdLst>
                <a:gd name="T0" fmla="*/ 994 w 1304"/>
                <a:gd name="T1" fmla="*/ 34 h 596"/>
                <a:gd name="T2" fmla="*/ 0 w 1304"/>
                <a:gd name="T3" fmla="*/ 0 h 596"/>
                <a:gd name="T4" fmla="*/ 0 w 1304"/>
                <a:gd name="T5" fmla="*/ 34 h 596"/>
                <a:gd name="T6" fmla="*/ 256 w 1304"/>
                <a:gd name="T7" fmla="*/ 303 h 596"/>
                <a:gd name="T8" fmla="*/ 0 w 1304"/>
                <a:gd name="T9" fmla="*/ 561 h 596"/>
                <a:gd name="T10" fmla="*/ 0 w 1304"/>
                <a:gd name="T11" fmla="*/ 596 h 596"/>
                <a:gd name="T12" fmla="*/ 985 w 1304"/>
                <a:gd name="T13" fmla="*/ 596 h 596"/>
                <a:gd name="T14" fmla="*/ 1304 w 1304"/>
                <a:gd name="T15" fmla="*/ 324 h 596"/>
                <a:gd name="T16" fmla="*/ 1304 w 1304"/>
                <a:gd name="T17" fmla="*/ 282 h 596"/>
                <a:gd name="T18" fmla="*/ 994 w 1304"/>
                <a:gd name="T19" fmla="*/ 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4" h="596">
                  <a:moveTo>
                    <a:pt x="994" y="34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256" y="303"/>
                  </a:lnTo>
                  <a:lnTo>
                    <a:pt x="0" y="561"/>
                  </a:lnTo>
                  <a:lnTo>
                    <a:pt x="0" y="596"/>
                  </a:lnTo>
                  <a:lnTo>
                    <a:pt x="985" y="596"/>
                  </a:lnTo>
                  <a:lnTo>
                    <a:pt x="1304" y="324"/>
                  </a:lnTo>
                  <a:lnTo>
                    <a:pt x="1304" y="282"/>
                  </a:lnTo>
                  <a:lnTo>
                    <a:pt x="994" y="3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1524001" y="547688"/>
              <a:ext cx="2070100" cy="890588"/>
            </a:xfrm>
            <a:custGeom>
              <a:avLst/>
              <a:gdLst>
                <a:gd name="T0" fmla="*/ 985 w 1304"/>
                <a:gd name="T1" fmla="*/ 0 h 561"/>
                <a:gd name="T2" fmla="*/ 0 w 1304"/>
                <a:gd name="T3" fmla="*/ 0 h 561"/>
                <a:gd name="T4" fmla="*/ 266 w 1304"/>
                <a:gd name="T5" fmla="*/ 282 h 561"/>
                <a:gd name="T6" fmla="*/ 0 w 1304"/>
                <a:gd name="T7" fmla="*/ 561 h 561"/>
                <a:gd name="T8" fmla="*/ 985 w 1304"/>
                <a:gd name="T9" fmla="*/ 561 h 561"/>
                <a:gd name="T10" fmla="*/ 1304 w 1304"/>
                <a:gd name="T11" fmla="*/ 282 h 561"/>
                <a:gd name="T12" fmla="*/ 985 w 1304"/>
                <a:gd name="T1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4" h="561">
                  <a:moveTo>
                    <a:pt x="985" y="0"/>
                  </a:moveTo>
                  <a:lnTo>
                    <a:pt x="0" y="0"/>
                  </a:lnTo>
                  <a:lnTo>
                    <a:pt x="266" y="282"/>
                  </a:lnTo>
                  <a:lnTo>
                    <a:pt x="0" y="561"/>
                  </a:lnTo>
                  <a:lnTo>
                    <a:pt x="985" y="561"/>
                  </a:lnTo>
                  <a:lnTo>
                    <a:pt x="1304" y="282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4712" y="4115224"/>
            <a:ext cx="1261962" cy="820834"/>
            <a:chOff x="1524001" y="547688"/>
            <a:chExt cx="2070100" cy="946150"/>
          </a:xfrm>
        </p:grpSpPr>
        <p:sp>
          <p:nvSpPr>
            <p:cNvPr id="15" name="Freeform 15"/>
            <p:cNvSpPr/>
            <p:nvPr/>
          </p:nvSpPr>
          <p:spPr bwMode="auto">
            <a:xfrm>
              <a:off x="1524001" y="547688"/>
              <a:ext cx="2070100" cy="946150"/>
            </a:xfrm>
            <a:custGeom>
              <a:avLst/>
              <a:gdLst>
                <a:gd name="T0" fmla="*/ 994 w 1304"/>
                <a:gd name="T1" fmla="*/ 34 h 596"/>
                <a:gd name="T2" fmla="*/ 0 w 1304"/>
                <a:gd name="T3" fmla="*/ 0 h 596"/>
                <a:gd name="T4" fmla="*/ 0 w 1304"/>
                <a:gd name="T5" fmla="*/ 34 h 596"/>
                <a:gd name="T6" fmla="*/ 256 w 1304"/>
                <a:gd name="T7" fmla="*/ 303 h 596"/>
                <a:gd name="T8" fmla="*/ 0 w 1304"/>
                <a:gd name="T9" fmla="*/ 561 h 596"/>
                <a:gd name="T10" fmla="*/ 0 w 1304"/>
                <a:gd name="T11" fmla="*/ 596 h 596"/>
                <a:gd name="T12" fmla="*/ 985 w 1304"/>
                <a:gd name="T13" fmla="*/ 596 h 596"/>
                <a:gd name="T14" fmla="*/ 1304 w 1304"/>
                <a:gd name="T15" fmla="*/ 324 h 596"/>
                <a:gd name="T16" fmla="*/ 1304 w 1304"/>
                <a:gd name="T17" fmla="*/ 282 h 596"/>
                <a:gd name="T18" fmla="*/ 994 w 1304"/>
                <a:gd name="T19" fmla="*/ 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4" h="596">
                  <a:moveTo>
                    <a:pt x="994" y="34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256" y="303"/>
                  </a:lnTo>
                  <a:lnTo>
                    <a:pt x="0" y="561"/>
                  </a:lnTo>
                  <a:lnTo>
                    <a:pt x="0" y="596"/>
                  </a:lnTo>
                  <a:lnTo>
                    <a:pt x="985" y="596"/>
                  </a:lnTo>
                  <a:lnTo>
                    <a:pt x="1304" y="324"/>
                  </a:lnTo>
                  <a:lnTo>
                    <a:pt x="1304" y="282"/>
                  </a:lnTo>
                  <a:lnTo>
                    <a:pt x="994" y="3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1524001" y="547688"/>
              <a:ext cx="2070100" cy="890588"/>
            </a:xfrm>
            <a:custGeom>
              <a:avLst/>
              <a:gdLst>
                <a:gd name="T0" fmla="*/ 985 w 1304"/>
                <a:gd name="T1" fmla="*/ 0 h 561"/>
                <a:gd name="T2" fmla="*/ 0 w 1304"/>
                <a:gd name="T3" fmla="*/ 0 h 561"/>
                <a:gd name="T4" fmla="*/ 266 w 1304"/>
                <a:gd name="T5" fmla="*/ 282 h 561"/>
                <a:gd name="T6" fmla="*/ 0 w 1304"/>
                <a:gd name="T7" fmla="*/ 561 h 561"/>
                <a:gd name="T8" fmla="*/ 985 w 1304"/>
                <a:gd name="T9" fmla="*/ 561 h 561"/>
                <a:gd name="T10" fmla="*/ 1304 w 1304"/>
                <a:gd name="T11" fmla="*/ 282 h 561"/>
                <a:gd name="T12" fmla="*/ 985 w 1304"/>
                <a:gd name="T1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4" h="561">
                  <a:moveTo>
                    <a:pt x="985" y="0"/>
                  </a:moveTo>
                  <a:lnTo>
                    <a:pt x="0" y="0"/>
                  </a:lnTo>
                  <a:lnTo>
                    <a:pt x="266" y="282"/>
                  </a:lnTo>
                  <a:lnTo>
                    <a:pt x="0" y="561"/>
                  </a:lnTo>
                  <a:lnTo>
                    <a:pt x="985" y="561"/>
                  </a:lnTo>
                  <a:lnTo>
                    <a:pt x="1304" y="282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19592" y="4921838"/>
            <a:ext cx="1261962" cy="820834"/>
            <a:chOff x="1524001" y="547688"/>
            <a:chExt cx="2070100" cy="946150"/>
          </a:xfrm>
        </p:grpSpPr>
        <p:sp>
          <p:nvSpPr>
            <p:cNvPr id="18" name="Freeform 9"/>
            <p:cNvSpPr/>
            <p:nvPr/>
          </p:nvSpPr>
          <p:spPr bwMode="auto">
            <a:xfrm>
              <a:off x="1524001" y="547688"/>
              <a:ext cx="2070100" cy="946150"/>
            </a:xfrm>
            <a:custGeom>
              <a:avLst/>
              <a:gdLst>
                <a:gd name="T0" fmla="*/ 994 w 1304"/>
                <a:gd name="T1" fmla="*/ 34 h 596"/>
                <a:gd name="T2" fmla="*/ 0 w 1304"/>
                <a:gd name="T3" fmla="*/ 0 h 596"/>
                <a:gd name="T4" fmla="*/ 0 w 1304"/>
                <a:gd name="T5" fmla="*/ 34 h 596"/>
                <a:gd name="T6" fmla="*/ 256 w 1304"/>
                <a:gd name="T7" fmla="*/ 303 h 596"/>
                <a:gd name="T8" fmla="*/ 0 w 1304"/>
                <a:gd name="T9" fmla="*/ 561 h 596"/>
                <a:gd name="T10" fmla="*/ 0 w 1304"/>
                <a:gd name="T11" fmla="*/ 596 h 596"/>
                <a:gd name="T12" fmla="*/ 985 w 1304"/>
                <a:gd name="T13" fmla="*/ 596 h 596"/>
                <a:gd name="T14" fmla="*/ 1304 w 1304"/>
                <a:gd name="T15" fmla="*/ 324 h 596"/>
                <a:gd name="T16" fmla="*/ 1304 w 1304"/>
                <a:gd name="T17" fmla="*/ 282 h 596"/>
                <a:gd name="T18" fmla="*/ 994 w 1304"/>
                <a:gd name="T19" fmla="*/ 34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4" h="596">
                  <a:moveTo>
                    <a:pt x="994" y="34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256" y="303"/>
                  </a:lnTo>
                  <a:lnTo>
                    <a:pt x="0" y="561"/>
                  </a:lnTo>
                  <a:lnTo>
                    <a:pt x="0" y="596"/>
                  </a:lnTo>
                  <a:lnTo>
                    <a:pt x="985" y="596"/>
                  </a:lnTo>
                  <a:lnTo>
                    <a:pt x="1304" y="324"/>
                  </a:lnTo>
                  <a:lnTo>
                    <a:pt x="1304" y="282"/>
                  </a:lnTo>
                  <a:lnTo>
                    <a:pt x="994" y="3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1524001" y="547688"/>
              <a:ext cx="2070100" cy="890588"/>
            </a:xfrm>
            <a:custGeom>
              <a:avLst/>
              <a:gdLst>
                <a:gd name="T0" fmla="*/ 985 w 1304"/>
                <a:gd name="T1" fmla="*/ 0 h 561"/>
                <a:gd name="T2" fmla="*/ 0 w 1304"/>
                <a:gd name="T3" fmla="*/ 0 h 561"/>
                <a:gd name="T4" fmla="*/ 266 w 1304"/>
                <a:gd name="T5" fmla="*/ 282 h 561"/>
                <a:gd name="T6" fmla="*/ 0 w 1304"/>
                <a:gd name="T7" fmla="*/ 561 h 561"/>
                <a:gd name="T8" fmla="*/ 985 w 1304"/>
                <a:gd name="T9" fmla="*/ 561 h 561"/>
                <a:gd name="T10" fmla="*/ 1304 w 1304"/>
                <a:gd name="T11" fmla="*/ 282 h 561"/>
                <a:gd name="T12" fmla="*/ 985 w 1304"/>
                <a:gd name="T13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4" h="561">
                  <a:moveTo>
                    <a:pt x="985" y="0"/>
                  </a:moveTo>
                  <a:lnTo>
                    <a:pt x="0" y="0"/>
                  </a:lnTo>
                  <a:lnTo>
                    <a:pt x="266" y="282"/>
                  </a:lnTo>
                  <a:lnTo>
                    <a:pt x="0" y="561"/>
                  </a:lnTo>
                  <a:lnTo>
                    <a:pt x="985" y="561"/>
                  </a:lnTo>
                  <a:lnTo>
                    <a:pt x="1304" y="282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1193" y="980261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defRPr>
            </a:lvl1pPr>
          </a:lstStyle>
          <a:p>
            <a:r>
              <a:rPr lang="en-US" sz="3600" dirty="0"/>
              <a:t>01</a:t>
            </a:r>
            <a:endParaRPr lang="en-US" sz="3600" dirty="0"/>
          </a:p>
        </p:txBody>
      </p:sp>
      <p:sp>
        <p:nvSpPr>
          <p:cNvPr id="21" name="TextBox 19"/>
          <p:cNvSpPr txBox="1"/>
          <p:nvPr/>
        </p:nvSpPr>
        <p:spPr>
          <a:xfrm>
            <a:off x="2056072" y="1775290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defRPr>
            </a:lvl1pPr>
          </a:lstStyle>
          <a:p>
            <a:r>
              <a:rPr lang="en-US" sz="3600" dirty="0"/>
              <a:t>02</a:t>
            </a:r>
            <a:endParaRPr lang="en-US" sz="3600" dirty="0"/>
          </a:p>
        </p:txBody>
      </p:sp>
      <p:sp>
        <p:nvSpPr>
          <p:cNvPr id="22" name="TextBox 19"/>
          <p:cNvSpPr txBox="1"/>
          <p:nvPr/>
        </p:nvSpPr>
        <p:spPr>
          <a:xfrm>
            <a:off x="1111193" y="2551467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defRPr>
            </a:lvl1pPr>
          </a:lstStyle>
          <a:p>
            <a:r>
              <a:rPr lang="en-US" sz="3600" dirty="0"/>
              <a:t>03</a:t>
            </a:r>
            <a:endParaRPr lang="en-US" sz="3600" dirty="0"/>
          </a:p>
        </p:txBody>
      </p:sp>
      <p:sp>
        <p:nvSpPr>
          <p:cNvPr id="23" name="TextBox 19"/>
          <p:cNvSpPr txBox="1"/>
          <p:nvPr/>
        </p:nvSpPr>
        <p:spPr>
          <a:xfrm>
            <a:off x="2056072" y="3355674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defRPr>
            </a:lvl1pPr>
          </a:lstStyle>
          <a:p>
            <a:r>
              <a:rPr lang="en-US" sz="3600" dirty="0"/>
              <a:t>04</a:t>
            </a:r>
            <a:endParaRPr lang="en-US" sz="3600" dirty="0"/>
          </a:p>
        </p:txBody>
      </p:sp>
      <p:sp>
        <p:nvSpPr>
          <p:cNvPr id="24" name="TextBox 19"/>
          <p:cNvSpPr txBox="1"/>
          <p:nvPr/>
        </p:nvSpPr>
        <p:spPr>
          <a:xfrm>
            <a:off x="1111193" y="4122672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defRPr>
            </a:lvl1pPr>
          </a:lstStyle>
          <a:p>
            <a:r>
              <a:rPr lang="en-US" sz="3600" dirty="0"/>
              <a:t>05</a:t>
            </a:r>
            <a:endParaRPr lang="en-US" sz="3600" dirty="0"/>
          </a:p>
        </p:txBody>
      </p:sp>
      <p:sp>
        <p:nvSpPr>
          <p:cNvPr id="25" name="TextBox 19"/>
          <p:cNvSpPr txBox="1"/>
          <p:nvPr/>
        </p:nvSpPr>
        <p:spPr>
          <a:xfrm>
            <a:off x="2056072" y="4936058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defRPr>
            </a:lvl1pPr>
          </a:lstStyle>
          <a:p>
            <a:r>
              <a:rPr lang="en-US" sz="3600" dirty="0"/>
              <a:t>06</a:t>
            </a:r>
            <a:endParaRPr lang="en-US" sz="36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258853" y="990650"/>
            <a:ext cx="7018496" cy="672706"/>
            <a:chOff x="1206675" y="4418556"/>
            <a:chExt cx="7018496" cy="672706"/>
          </a:xfrm>
        </p:grpSpPr>
        <p:sp>
          <p:nvSpPr>
            <p:cNvPr id="27" name="文本框 26"/>
            <p:cNvSpPr txBox="1"/>
            <p:nvPr/>
          </p:nvSpPr>
          <p:spPr>
            <a:xfrm>
              <a:off x="1206675" y="4742705"/>
              <a:ext cx="7018496" cy="348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 lvl="0">
                <a:lnSpc>
                  <a:spcPct val="120000"/>
                </a:lnSpc>
                <a:defRPr/>
              </a:pP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计算每年的票房总和，得到</a:t>
              </a:r>
              <a:r>
                <a:rPr lang="zh-CN" altLang="en-US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相关</a:t>
              </a: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数据</a:t>
              </a:r>
              <a:endPara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TextBox 7"/>
            <p:cNvSpPr txBox="1"/>
            <p:nvPr/>
          </p:nvSpPr>
          <p:spPr>
            <a:xfrm>
              <a:off x="1206675" y="4418556"/>
              <a:ext cx="262283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按年份统计票房总和</a:t>
              </a:r>
              <a:endPara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081551" y="1782299"/>
            <a:ext cx="7130575" cy="677282"/>
            <a:chOff x="1094596" y="4430363"/>
            <a:chExt cx="7130575" cy="677282"/>
          </a:xfrm>
        </p:grpSpPr>
        <p:sp>
          <p:nvSpPr>
            <p:cNvPr id="30" name="文本框 29"/>
            <p:cNvSpPr txBox="1"/>
            <p:nvPr/>
          </p:nvSpPr>
          <p:spPr>
            <a:xfrm>
              <a:off x="1206675" y="4747546"/>
              <a:ext cx="7018496" cy="360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 lvl="0">
                <a:lnSpc>
                  <a:spcPct val="120000"/>
                </a:lnSpc>
                <a:defRPr/>
              </a:pPr>
              <a:r>
                <a:rPr lang="zh-CN" altLang="zh-CN" sz="1600" dirty="0">
                  <a:solidFill>
                    <a:schemeClr val="tx1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得到电影类型的分布情况，了解市场上各类电影的占比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7"/>
            <p:cNvSpPr txBox="1"/>
            <p:nvPr/>
          </p:nvSpPr>
          <p:spPr>
            <a:xfrm>
              <a:off x="1094596" y="4430363"/>
              <a:ext cx="233910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分析电影类型分布</a:t>
              </a:r>
              <a:endPara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258853" y="2583598"/>
            <a:ext cx="4932521" cy="657926"/>
            <a:chOff x="1206675" y="4418556"/>
            <a:chExt cx="4932521" cy="657926"/>
          </a:xfrm>
        </p:grpSpPr>
        <p:sp>
          <p:nvSpPr>
            <p:cNvPr id="33" name="文本框 32"/>
            <p:cNvSpPr txBox="1"/>
            <p:nvPr/>
          </p:nvSpPr>
          <p:spPr>
            <a:xfrm>
              <a:off x="1206675" y="4747546"/>
              <a:ext cx="4932521" cy="328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 lvl="0">
                <a:lnSpc>
                  <a:spcPct val="120000"/>
                </a:lnSpc>
                <a:defRPr/>
              </a:pP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4" name="TextBox 7"/>
            <p:cNvSpPr txBox="1"/>
            <p:nvPr/>
          </p:nvSpPr>
          <p:spPr>
            <a:xfrm>
              <a:off x="1206675" y="4418556"/>
              <a:ext cx="31470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筛选票房排名前五十电影</a:t>
              </a:r>
              <a:endPara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193629" y="3463867"/>
            <a:ext cx="8779295" cy="689089"/>
            <a:chOff x="1206674" y="4418556"/>
            <a:chExt cx="8779295" cy="689089"/>
          </a:xfrm>
        </p:grpSpPr>
        <p:sp>
          <p:nvSpPr>
            <p:cNvPr id="36" name="文本框 35"/>
            <p:cNvSpPr txBox="1"/>
            <p:nvPr/>
          </p:nvSpPr>
          <p:spPr>
            <a:xfrm>
              <a:off x="1206674" y="4747546"/>
              <a:ext cx="8779295" cy="360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 lvl="0">
                <a:lnSpc>
                  <a:spcPct val="120000"/>
                </a:lnSpc>
                <a:defRPr/>
              </a:pPr>
              <a:r>
                <a:rPr lang="zh-CN" altLang="zh-CN" sz="1600" dirty="0">
                  <a:solidFill>
                    <a:schemeClr val="tx1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以“电影上映日期”列为分组依据，对“票房”列进行求和操作，得到数据</a:t>
              </a:r>
              <a:r>
                <a:rPr lang="zh-CN" altLang="en-US" sz="1600" dirty="0">
                  <a:solidFill>
                    <a:schemeClr val="tx1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并分析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7"/>
            <p:cNvSpPr txBox="1"/>
            <p:nvPr/>
          </p:nvSpPr>
          <p:spPr>
            <a:xfrm>
              <a:off x="1206675" y="4418556"/>
              <a:ext cx="368562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探究电影上映日期与票房关系</a:t>
              </a:r>
              <a:endPara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258853" y="4208355"/>
            <a:ext cx="8552022" cy="689089"/>
            <a:chOff x="1206675" y="4418556"/>
            <a:chExt cx="8552022" cy="689089"/>
          </a:xfrm>
        </p:grpSpPr>
        <p:sp>
          <p:nvSpPr>
            <p:cNvPr id="39" name="文本框 38"/>
            <p:cNvSpPr txBox="1"/>
            <p:nvPr/>
          </p:nvSpPr>
          <p:spPr>
            <a:xfrm>
              <a:off x="1206675" y="4747546"/>
              <a:ext cx="8552022" cy="360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 lvl="0">
                <a:lnSpc>
                  <a:spcPct val="120000"/>
                </a:lnSpc>
                <a:defRPr/>
              </a:pPr>
              <a:r>
                <a:rPr lang="zh-CN" altLang="zh-CN" sz="1600" dirty="0">
                  <a:solidFill>
                    <a:schemeClr val="tx1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根据票房数值大小将电影票房分为不同类别</a:t>
              </a:r>
              <a:r>
                <a:rPr lang="zh-CN" altLang="en-US" sz="1600" dirty="0">
                  <a:solidFill>
                    <a:schemeClr val="tx1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，并统计相关信息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7"/>
            <p:cNvSpPr txBox="1"/>
            <p:nvPr/>
          </p:nvSpPr>
          <p:spPr>
            <a:xfrm>
              <a:off x="1206675" y="4418556"/>
              <a:ext cx="314701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对电影票房进行分类统计</a:t>
              </a:r>
              <a:endPara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196963" y="5043340"/>
            <a:ext cx="8013961" cy="689089"/>
            <a:chOff x="1206674" y="4418556"/>
            <a:chExt cx="8013961" cy="689089"/>
          </a:xfrm>
        </p:grpSpPr>
        <p:sp>
          <p:nvSpPr>
            <p:cNvPr id="42" name="文本框 41"/>
            <p:cNvSpPr txBox="1"/>
            <p:nvPr/>
          </p:nvSpPr>
          <p:spPr>
            <a:xfrm>
              <a:off x="1206674" y="4747546"/>
              <a:ext cx="8013961" cy="360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 lvl="0">
                <a:lnSpc>
                  <a:spcPct val="120000"/>
                </a:lnSpc>
                <a:defRPr/>
              </a:pPr>
              <a:r>
                <a:rPr lang="zh-CN" altLang="zh-CN" sz="1600" dirty="0">
                  <a:solidFill>
                    <a:schemeClr val="tx1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根据电影上映日期中的月份信息将其划分为四个季度</a:t>
              </a:r>
              <a:r>
                <a:rPr lang="zh-CN" altLang="en-US" sz="1600" dirty="0">
                  <a:solidFill>
                    <a:schemeClr val="tx1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，</a:t>
              </a:r>
              <a:r>
                <a:rPr lang="zh-CN" altLang="zh-CN" sz="1600" dirty="0">
                  <a:solidFill>
                    <a:schemeClr val="tx1"/>
                  </a:solidFill>
                  <a:effectLst/>
                  <a:ea typeface="宋体" panose="02010600030101010101" pitchFamily="2" charset="-122"/>
                  <a:cs typeface="宋体" panose="02010600030101010101" pitchFamily="2" charset="-122"/>
                </a:rPr>
                <a:t>并统计各季度电影数量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7"/>
            <p:cNvSpPr txBox="1"/>
            <p:nvPr/>
          </p:nvSpPr>
          <p:spPr>
            <a:xfrm>
              <a:off x="1206675" y="4418556"/>
              <a:ext cx="368562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对电影发布日期进行分类统计</a:t>
              </a:r>
              <a:endPara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44" name="圆: 空心 43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282483" y="286405"/>
            <a:ext cx="3416320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数据分析与统计分析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9"/>
          <p:cNvSpPr/>
          <p:nvPr/>
        </p:nvSpPr>
        <p:spPr bwMode="auto">
          <a:xfrm>
            <a:off x="874712" y="5662556"/>
            <a:ext cx="1261962" cy="820834"/>
          </a:xfrm>
          <a:custGeom>
            <a:avLst/>
            <a:gdLst>
              <a:gd name="T0" fmla="*/ 994 w 1304"/>
              <a:gd name="T1" fmla="*/ 34 h 596"/>
              <a:gd name="T2" fmla="*/ 0 w 1304"/>
              <a:gd name="T3" fmla="*/ 0 h 596"/>
              <a:gd name="T4" fmla="*/ 0 w 1304"/>
              <a:gd name="T5" fmla="*/ 34 h 596"/>
              <a:gd name="T6" fmla="*/ 256 w 1304"/>
              <a:gd name="T7" fmla="*/ 303 h 596"/>
              <a:gd name="T8" fmla="*/ 0 w 1304"/>
              <a:gd name="T9" fmla="*/ 561 h 596"/>
              <a:gd name="T10" fmla="*/ 0 w 1304"/>
              <a:gd name="T11" fmla="*/ 596 h 596"/>
              <a:gd name="T12" fmla="*/ 985 w 1304"/>
              <a:gd name="T13" fmla="*/ 596 h 596"/>
              <a:gd name="T14" fmla="*/ 1304 w 1304"/>
              <a:gd name="T15" fmla="*/ 324 h 596"/>
              <a:gd name="T16" fmla="*/ 1304 w 1304"/>
              <a:gd name="T17" fmla="*/ 282 h 596"/>
              <a:gd name="T18" fmla="*/ 994 w 1304"/>
              <a:gd name="T19" fmla="*/ 34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04" h="596">
                <a:moveTo>
                  <a:pt x="994" y="34"/>
                </a:moveTo>
                <a:lnTo>
                  <a:pt x="0" y="0"/>
                </a:lnTo>
                <a:lnTo>
                  <a:pt x="0" y="34"/>
                </a:lnTo>
                <a:lnTo>
                  <a:pt x="256" y="303"/>
                </a:lnTo>
                <a:lnTo>
                  <a:pt x="0" y="561"/>
                </a:lnTo>
                <a:lnTo>
                  <a:pt x="0" y="596"/>
                </a:lnTo>
                <a:lnTo>
                  <a:pt x="985" y="596"/>
                </a:lnTo>
                <a:lnTo>
                  <a:pt x="1304" y="324"/>
                </a:lnTo>
                <a:lnTo>
                  <a:pt x="1304" y="282"/>
                </a:lnTo>
                <a:lnTo>
                  <a:pt x="994" y="3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111193" y="5795267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defRPr>
            </a:lvl1pPr>
          </a:lstStyle>
          <a:p>
            <a:r>
              <a:rPr lang="en-US" sz="3600" dirty="0"/>
              <a:t>07</a:t>
            </a:r>
            <a:endParaRPr lang="en-US" sz="3600" dirty="0"/>
          </a:p>
        </p:txBody>
      </p:sp>
      <p:grpSp>
        <p:nvGrpSpPr>
          <p:cNvPr id="51" name="组合 50"/>
          <p:cNvGrpSpPr/>
          <p:nvPr/>
        </p:nvGrpSpPr>
        <p:grpSpPr>
          <a:xfrm>
            <a:off x="2373155" y="5920466"/>
            <a:ext cx="9961720" cy="677547"/>
            <a:chOff x="1206675" y="4418556"/>
            <a:chExt cx="9961720" cy="677547"/>
          </a:xfrm>
        </p:grpSpPr>
        <p:sp>
          <p:nvSpPr>
            <p:cNvPr id="52" name="文本框 51"/>
            <p:cNvSpPr txBox="1"/>
            <p:nvPr/>
          </p:nvSpPr>
          <p:spPr>
            <a:xfrm>
              <a:off x="1206675" y="4747546"/>
              <a:ext cx="9961720" cy="348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 lvl="0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对数据集按发布日期和类型两列分组，统计每组数量，得到能够呈现</a:t>
              </a: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不同季度下各类电影的分布情况</a:t>
              </a:r>
              <a:r>
                <a:rPr lang="zh-CN" altLang="en-US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的数据</a:t>
              </a:r>
              <a:endPara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TextBox 7"/>
            <p:cNvSpPr txBox="1"/>
            <p:nvPr/>
          </p:nvSpPr>
          <p:spPr>
            <a:xfrm>
              <a:off x="1206675" y="4418556"/>
              <a:ext cx="476284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电影发布日期与电影类型联合分类统计</a:t>
              </a:r>
              <a:endPara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2299269" y="2930701"/>
            <a:ext cx="98927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对</a:t>
            </a:r>
            <a:r>
              <a:rPr lang="en-US" altLang="zh-CN" sz="16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data </a:t>
            </a:r>
            <a:r>
              <a:rPr lang="zh-CN" altLang="zh-CN" sz="16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数据集进行降序排序，选取前五十部电影，并为其添加排名信息，生成数据集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48" grpId="0" animBg="1"/>
      <p:bldP spid="50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秋景/IMG_8243(20211017-204935).jpgIMG_8243(20211017-204935)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264795" y="477520"/>
            <a:ext cx="3898900" cy="5704205"/>
          </a:xfrm>
        </p:spPr>
      </p:pic>
      <p:sp>
        <p:nvSpPr>
          <p:cNvPr id="11" name="Arc 28"/>
          <p:cNvSpPr/>
          <p:nvPr/>
        </p:nvSpPr>
        <p:spPr>
          <a:xfrm>
            <a:off x="-1725849" y="178070"/>
            <a:ext cx="6453492" cy="6453492"/>
          </a:xfrm>
          <a:prstGeom prst="arc">
            <a:avLst>
              <a:gd name="adj1" fmla="val 18119652"/>
              <a:gd name="adj2" fmla="val 3296770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en-US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016000" y="477520"/>
            <a:ext cx="5179060" cy="5704205"/>
          </a:xfrm>
          <a:prstGeom prst="ellipse">
            <a:avLst/>
          </a:prstGeom>
          <a:gradFill>
            <a:gsLst>
              <a:gs pos="4700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zh-CN" altLang="en-US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2"/>
          <p:cNvSpPr/>
          <p:nvPr/>
        </p:nvSpPr>
        <p:spPr>
          <a:xfrm>
            <a:off x="3607590" y="2262304"/>
            <a:ext cx="1942390" cy="1942390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71696" y="2276703"/>
            <a:ext cx="177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pc="-300" dirty="0">
                <a:solidFill>
                  <a:srgbClr val="19398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9600" spc="-300" dirty="0">
              <a:solidFill>
                <a:srgbClr val="19398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963297" y="2807591"/>
            <a:ext cx="2929478" cy="1971976"/>
            <a:chOff x="3259699" y="2523168"/>
            <a:chExt cx="2929478" cy="1971976"/>
          </a:xfrm>
        </p:grpSpPr>
        <p:sp>
          <p:nvSpPr>
            <p:cNvPr id="16" name="文本框 15"/>
            <p:cNvSpPr txBox="1"/>
            <p:nvPr/>
          </p:nvSpPr>
          <p:spPr>
            <a:xfrm>
              <a:off x="3259699" y="2523168"/>
              <a:ext cx="2929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数据分析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304840" y="4095034"/>
              <a:ext cx="22082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/Users/marverlous-ji/Desktop/秋景/IMG_8243(20211017-204935).jpgIMG_8243(20211017-204935)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b="6505"/>
          <a:stretch>
            <a:fillRect/>
          </a:stretch>
        </p:blipFill>
        <p:spPr>
          <a:xfrm>
            <a:off x="7296785" y="1758950"/>
            <a:ext cx="4034790" cy="4143375"/>
          </a:xfrm>
        </p:spPr>
      </p:pic>
      <p:grpSp>
        <p:nvGrpSpPr>
          <p:cNvPr id="36" name="组合 35"/>
          <p:cNvGrpSpPr/>
          <p:nvPr/>
        </p:nvGrpSpPr>
        <p:grpSpPr>
          <a:xfrm>
            <a:off x="812274" y="1434716"/>
            <a:ext cx="5036560" cy="1894714"/>
            <a:chOff x="1561903" y="4246180"/>
            <a:chExt cx="4929813" cy="1894714"/>
          </a:xfrm>
        </p:grpSpPr>
        <p:sp>
          <p:nvSpPr>
            <p:cNvPr id="37" name="TextBox 7"/>
            <p:cNvSpPr txBox="1"/>
            <p:nvPr/>
          </p:nvSpPr>
          <p:spPr>
            <a:xfrm>
              <a:off x="1561903" y="4246180"/>
              <a:ext cx="33071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Python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与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AI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的连接设置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561903" y="4914020"/>
              <a:ext cx="4929813" cy="1226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通过</a:t>
              </a:r>
              <a:r>
                <a:rPr lang="en-US" altLang="zh-CN" kern="100" dirty="0" err="1"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openai</a:t>
              </a:r>
              <a:r>
                <a:rPr lang="zh-CN" altLang="zh-CN" kern="100" dirty="0"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库</a:t>
              </a:r>
              <a:r>
                <a:rPr lang="zh-CN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将</a:t>
              </a:r>
              <a:r>
                <a:rPr lang="en-US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Python</a:t>
              </a:r>
              <a:r>
                <a:rPr lang="zh-CN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与</a:t>
              </a:r>
              <a:r>
                <a:rPr lang="en-US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OpenAI</a:t>
              </a:r>
              <a:r>
                <a:rPr lang="zh-CN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的</a:t>
              </a:r>
              <a:r>
                <a:rPr lang="en-US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连接，实现对电影数据的智能分析。设置</a:t>
              </a:r>
              <a:r>
                <a:rPr lang="en-US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API</a:t>
              </a:r>
              <a:r>
                <a:rPr lang="zh-CN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密钥、基础</a:t>
              </a:r>
              <a:r>
                <a:rPr lang="en-US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URL</a:t>
              </a:r>
              <a:r>
                <a:rPr lang="zh-CN" altLang="zh-CN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和请求头信息，为后续数据交互奠定基础</a:t>
              </a:r>
              <a:r>
                <a:rPr lang="zh-CN" altLang="zh-CN" sz="16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  <a:endParaRPr lang="zh-CN" altLang="zh-CN" sz="16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lnSpc>
                  <a:spcPct val="11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9" name="圆: 空心 38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82483" y="286405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人机交互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12274" y="3628983"/>
            <a:ext cx="5036560" cy="2504112"/>
            <a:chOff x="1561903" y="4246180"/>
            <a:chExt cx="4929813" cy="2504112"/>
          </a:xfrm>
        </p:grpSpPr>
        <p:sp>
          <p:nvSpPr>
            <p:cNvPr id="3" name="TextBox 7"/>
            <p:cNvSpPr txBox="1"/>
            <p:nvPr/>
          </p:nvSpPr>
          <p:spPr>
            <a:xfrm>
              <a:off x="1561903" y="4246180"/>
              <a:ext cx="28920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自动回答与用户交互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561903" y="4914020"/>
              <a:ext cx="4929813" cy="1836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程序会逐个分析</a:t>
              </a:r>
              <a:r>
                <a:rPr lang="zh-CN" altLang="en-US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所</a:t>
              </a:r>
              <a:r>
                <a: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提供的</a:t>
              </a:r>
              <a:r>
                <a:rPr lang="en-US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excel</a:t>
              </a:r>
              <a:r>
                <a: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的数据</a:t>
              </a:r>
              <a:r>
                <a:rPr lang="zh-CN" altLang="en-US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，</a:t>
              </a:r>
              <a:r>
                <a: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系统分析和分析总结完后，用户可以输入与</a:t>
              </a:r>
              <a:r>
                <a:rPr lang="en-US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2020</a:t>
              </a:r>
              <a:r>
                <a: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至</a:t>
              </a:r>
              <a:r>
                <a:rPr lang="en-US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2022</a:t>
              </a:r>
              <a:r>
                <a: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年电影票房相关的问题，系统会调用</a:t>
              </a:r>
              <a:r>
                <a:rPr lang="en-US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AI</a:t>
              </a:r>
              <a:r>
                <a: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模型提供基于数据的回答。用户的输入和数据内容会作为背景信息传递给</a:t>
              </a:r>
              <a:r>
                <a:rPr lang="en-US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AI</a:t>
              </a:r>
              <a:r>
                <a:rPr lang="zh-CN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，使其回答更符合实际情况。</a:t>
              </a:r>
              <a:endParaRPr lang="zh-CN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>
                <a:lnSpc>
                  <a:spcPct val="11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73254" y="1172996"/>
            <a:ext cx="1716427" cy="1715807"/>
            <a:chOff x="1200760" y="3842075"/>
            <a:chExt cx="1784148" cy="1784148"/>
          </a:xfrm>
          <a:effectLst/>
        </p:grpSpPr>
        <p:sp>
          <p:nvSpPr>
            <p:cNvPr id="3" name="椭圆 2"/>
            <p:cNvSpPr/>
            <p:nvPr/>
          </p:nvSpPr>
          <p:spPr>
            <a:xfrm>
              <a:off x="1200760" y="3842075"/>
              <a:ext cx="1784148" cy="1784148"/>
            </a:xfrm>
            <a:prstGeom prst="ellipse">
              <a:avLst/>
            </a:prstGeom>
            <a:solidFill>
              <a:srgbClr val="5794D5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553638" y="4194954"/>
              <a:ext cx="1078391" cy="1078389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13964" y="2888803"/>
            <a:ext cx="1530719" cy="1530166"/>
            <a:chOff x="1200760" y="3842075"/>
            <a:chExt cx="1784148" cy="1784148"/>
          </a:xfrm>
        </p:grpSpPr>
        <p:sp>
          <p:nvSpPr>
            <p:cNvPr id="6" name="椭圆 5"/>
            <p:cNvSpPr/>
            <p:nvPr/>
          </p:nvSpPr>
          <p:spPr>
            <a:xfrm>
              <a:off x="1200760" y="3842075"/>
              <a:ext cx="1784148" cy="1784148"/>
            </a:xfrm>
            <a:prstGeom prst="ellipse">
              <a:avLst/>
            </a:prstGeom>
            <a:solidFill>
              <a:srgbClr val="345AA3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546213" y="4187529"/>
              <a:ext cx="1093241" cy="1093240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29825" y="3989597"/>
            <a:ext cx="1473850" cy="1473316"/>
            <a:chOff x="1200760" y="3842075"/>
            <a:chExt cx="1784148" cy="1784148"/>
          </a:xfrm>
        </p:grpSpPr>
        <p:sp>
          <p:nvSpPr>
            <p:cNvPr id="9" name="椭圆 8"/>
            <p:cNvSpPr/>
            <p:nvPr/>
          </p:nvSpPr>
          <p:spPr>
            <a:xfrm>
              <a:off x="1200760" y="3842075"/>
              <a:ext cx="1784148" cy="1784148"/>
            </a:xfrm>
            <a:prstGeom prst="ellipse">
              <a:avLst/>
            </a:prstGeom>
            <a:solidFill>
              <a:srgbClr val="122171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555816" y="4197133"/>
              <a:ext cx="1074033" cy="1074033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TextBox 13"/>
          <p:cNvSpPr txBox="1"/>
          <p:nvPr/>
        </p:nvSpPr>
        <p:spPr>
          <a:xfrm>
            <a:off x="4292220" y="3327508"/>
            <a:ext cx="974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800" b="1">
                <a:solidFill>
                  <a:srgbClr val="0865A0"/>
                </a:solidFill>
                <a:latin typeface="字魂59号-创粗黑" pitchFamily="2" charset="-122"/>
                <a:ea typeface="字魂59号-创粗黑" pitchFamily="2" charset="-122"/>
              </a:defRPr>
            </a:lvl1pPr>
          </a:lstStyle>
          <a:p>
            <a:r>
              <a:rPr lang="en-US" altLang="zh-CN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rPr>
              <a:t>02</a:t>
            </a:r>
            <a:endParaRPr lang="zh-CN" altLang="en-US" sz="4000" b="0" dirty="0">
              <a:solidFill>
                <a:schemeClr val="tx1">
                  <a:lumMod val="75000"/>
                  <a:lumOff val="25000"/>
                </a:schemeClr>
              </a:solidFill>
              <a:latin typeface="字魂31号-凝宋" panose="00000500000000000000" pitchFamily="2" charset="-122"/>
              <a:ea typeface="字魂31号-凝宋" panose="00000500000000000000" pitchFamily="2" charset="-122"/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5808083" y="4418969"/>
            <a:ext cx="94854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4800" b="1">
                <a:solidFill>
                  <a:srgbClr val="0865A0"/>
                </a:solidFill>
                <a:latin typeface="字魂59号-创粗黑" pitchFamily="2" charset="-122"/>
                <a:ea typeface="字魂59号-创粗黑" pitchFamily="2" charset="-122"/>
              </a:defRPr>
            </a:lvl1pPr>
          </a:lstStyle>
          <a:p>
            <a:r>
              <a:rPr lang="en-US" altLang="zh-CN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字魂31号-凝宋" panose="00000500000000000000" pitchFamily="2" charset="-122"/>
                <a:ea typeface="字魂31号-凝宋" panose="00000500000000000000" pitchFamily="2" charset="-122"/>
              </a:rPr>
              <a:t>03</a:t>
            </a:r>
            <a:endParaRPr lang="zh-CN" altLang="en-US" sz="4000" b="0" dirty="0">
              <a:solidFill>
                <a:schemeClr val="tx1">
                  <a:lumMod val="75000"/>
                  <a:lumOff val="25000"/>
                </a:schemeClr>
              </a:solidFill>
              <a:latin typeface="字魂31号-凝宋" panose="00000500000000000000" pitchFamily="2" charset="-122"/>
              <a:ea typeface="字魂31号-凝宋" panose="00000500000000000000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62306" y="3780611"/>
            <a:ext cx="3199849" cy="450819"/>
            <a:chOff x="1343672" y="5581459"/>
            <a:chExt cx="3199849" cy="450819"/>
          </a:xfrm>
        </p:grpSpPr>
        <p:cxnSp>
          <p:nvCxnSpPr>
            <p:cNvPr id="14" name="直接连接符 13"/>
            <p:cNvCxnSpPr/>
            <p:nvPr/>
          </p:nvCxnSpPr>
          <p:spPr bwMode="auto">
            <a:xfrm flipH="1" flipV="1">
              <a:off x="4123701" y="5689801"/>
              <a:ext cx="419820" cy="342477"/>
            </a:xfrm>
            <a:prstGeom prst="line">
              <a:avLst/>
            </a:prstGeom>
            <a:solidFill>
              <a:srgbClr val="0865A0"/>
            </a:solidFill>
            <a:ln w="9525" cap="flat" cmpd="sng" algn="ctr">
              <a:solidFill>
                <a:srgbClr val="345AA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1599286" y="5689801"/>
              <a:ext cx="2524415" cy="0"/>
            </a:xfrm>
            <a:prstGeom prst="line">
              <a:avLst/>
            </a:prstGeom>
            <a:solidFill>
              <a:srgbClr val="FFE53D"/>
            </a:solidFill>
            <a:ln w="9525" cap="flat" cmpd="sng" algn="ctr">
              <a:solidFill>
                <a:srgbClr val="345AA3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Freeform 16"/>
            <p:cNvSpPr>
              <a:spLocks noEditPoints="1"/>
            </p:cNvSpPr>
            <p:nvPr/>
          </p:nvSpPr>
          <p:spPr bwMode="auto">
            <a:xfrm flipH="1" flipV="1">
              <a:off x="1343672" y="5581459"/>
              <a:ext cx="217788" cy="21668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solidFill>
              <a:srgbClr val="345AA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" name="TextBox 13"/>
          <p:cNvSpPr txBox="1"/>
          <p:nvPr/>
        </p:nvSpPr>
        <p:spPr>
          <a:xfrm>
            <a:off x="5481149" y="1630520"/>
            <a:ext cx="969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10800000">
            <a:off x="6852620" y="2546327"/>
            <a:ext cx="4237526" cy="450819"/>
            <a:chOff x="305995" y="5581459"/>
            <a:chExt cx="4237526" cy="450819"/>
          </a:xfrm>
          <a:solidFill>
            <a:srgbClr val="5794D5"/>
          </a:solidFill>
        </p:grpSpPr>
        <p:cxnSp>
          <p:nvCxnSpPr>
            <p:cNvPr id="19" name="直接连接符 18"/>
            <p:cNvCxnSpPr/>
            <p:nvPr/>
          </p:nvCxnSpPr>
          <p:spPr bwMode="auto">
            <a:xfrm flipH="1" flipV="1">
              <a:off x="4123701" y="5689801"/>
              <a:ext cx="419820" cy="342477"/>
            </a:xfrm>
            <a:prstGeom prst="line">
              <a:avLst/>
            </a:prstGeom>
            <a:grpFill/>
            <a:ln w="9525" cap="flat" cmpd="sng" algn="ctr">
              <a:solidFill>
                <a:srgbClr val="5794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 rot="10800000" flipH="1">
              <a:off x="523783" y="5689801"/>
              <a:ext cx="3599918" cy="0"/>
            </a:xfrm>
            <a:prstGeom prst="line">
              <a:avLst/>
            </a:prstGeom>
            <a:grpFill/>
            <a:ln w="9525" cap="flat" cmpd="sng" algn="ctr">
              <a:solidFill>
                <a:srgbClr val="5794D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Freeform 16"/>
            <p:cNvSpPr>
              <a:spLocks noEditPoints="1"/>
            </p:cNvSpPr>
            <p:nvPr/>
          </p:nvSpPr>
          <p:spPr bwMode="auto">
            <a:xfrm flipH="1" flipV="1">
              <a:off x="305995" y="5581459"/>
              <a:ext cx="217788" cy="21668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6852620" y="5869218"/>
            <a:ext cx="3855389" cy="450819"/>
            <a:chOff x="688132" y="5581459"/>
            <a:chExt cx="3855389" cy="450819"/>
          </a:xfrm>
          <a:solidFill>
            <a:srgbClr val="FC5E18"/>
          </a:solidFill>
        </p:grpSpPr>
        <p:cxnSp>
          <p:nvCxnSpPr>
            <p:cNvPr id="23" name="直接连接符 22"/>
            <p:cNvCxnSpPr/>
            <p:nvPr/>
          </p:nvCxnSpPr>
          <p:spPr bwMode="auto">
            <a:xfrm flipH="1" flipV="1">
              <a:off x="4123701" y="5689801"/>
              <a:ext cx="419820" cy="342477"/>
            </a:xfrm>
            <a:prstGeom prst="line">
              <a:avLst/>
            </a:prstGeom>
            <a:grpFill/>
            <a:ln w="9525" cap="flat" cmpd="sng" algn="ctr">
              <a:solidFill>
                <a:srgbClr val="12217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/>
            <p:cNvCxnSpPr/>
            <p:nvPr/>
          </p:nvCxnSpPr>
          <p:spPr bwMode="auto">
            <a:xfrm rot="10800000" flipH="1">
              <a:off x="905920" y="5689801"/>
              <a:ext cx="3217780" cy="0"/>
            </a:xfrm>
            <a:prstGeom prst="line">
              <a:avLst/>
            </a:prstGeom>
            <a:grpFill/>
            <a:ln w="9525" cap="flat" cmpd="sng" algn="ctr">
              <a:solidFill>
                <a:srgbClr val="12217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Freeform 16"/>
            <p:cNvSpPr>
              <a:spLocks noEditPoints="1"/>
            </p:cNvSpPr>
            <p:nvPr/>
          </p:nvSpPr>
          <p:spPr bwMode="auto">
            <a:xfrm flipH="1" flipV="1">
              <a:off x="688132" y="5581459"/>
              <a:ext cx="217788" cy="216684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33 h 176"/>
                <a:gd name="T12" fmla="*/ 42 w 176"/>
                <a:gd name="T13" fmla="*/ 88 h 176"/>
                <a:gd name="T14" fmla="*/ 88 w 176"/>
                <a:gd name="T15" fmla="*/ 42 h 176"/>
                <a:gd name="T16" fmla="*/ 134 w 176"/>
                <a:gd name="T17" fmla="*/ 88 h 176"/>
                <a:gd name="T18" fmla="*/ 88 w 176"/>
                <a:gd name="T19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33"/>
                  </a:moveTo>
                  <a:cubicBezTo>
                    <a:pt x="63" y="133"/>
                    <a:pt x="42" y="113"/>
                    <a:pt x="42" y="88"/>
                  </a:cubicBezTo>
                  <a:cubicBezTo>
                    <a:pt x="42" y="63"/>
                    <a:pt x="63" y="42"/>
                    <a:pt x="88" y="42"/>
                  </a:cubicBezTo>
                  <a:cubicBezTo>
                    <a:pt x="113" y="42"/>
                    <a:pt x="134" y="63"/>
                    <a:pt x="134" y="88"/>
                  </a:cubicBezTo>
                  <a:cubicBezTo>
                    <a:pt x="134" y="113"/>
                    <a:pt x="113" y="133"/>
                    <a:pt x="88" y="133"/>
                  </a:cubicBezTo>
                  <a:close/>
                </a:path>
              </a:pathLst>
            </a:custGeom>
            <a:solidFill>
              <a:srgbClr val="12217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077131" y="4040736"/>
            <a:ext cx="2737279" cy="199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dirty="0"/>
              <a:t>对于</a:t>
            </a:r>
            <a:r>
              <a:rPr lang="en-US" altLang="zh-CN" dirty="0"/>
              <a:t>Excel</a:t>
            </a:r>
            <a:r>
              <a:rPr lang="zh-CN" altLang="zh-CN" dirty="0"/>
              <a:t>文件中的图表，</a:t>
            </a:r>
            <a:r>
              <a:rPr lang="en-US" altLang="zh-CN" dirty="0"/>
              <a:t>AI</a:t>
            </a:r>
            <a:r>
              <a:rPr lang="zh-CN" altLang="zh-CN" dirty="0"/>
              <a:t>模型根据图表内容解读票房趋势和各类电影</a:t>
            </a:r>
            <a:r>
              <a:rPr lang="zh-CN" altLang="en-US" dirty="0"/>
              <a:t>的</a:t>
            </a:r>
            <a:r>
              <a:rPr lang="zh-CN" altLang="zh-CN" dirty="0"/>
              <a:t>市场表现，分析数据的关联性。</a:t>
            </a:r>
            <a:endParaRPr lang="zh-CN" altLang="zh-CN" dirty="0"/>
          </a:p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100171" y="1419132"/>
            <a:ext cx="3972736" cy="1658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dirty="0"/>
              <a:t>使用</a:t>
            </a:r>
            <a:r>
              <a:rPr lang="en-US" altLang="zh-CN" dirty="0"/>
              <a:t>Excel</a:t>
            </a:r>
            <a:r>
              <a:rPr lang="zh-CN" altLang="zh-CN" dirty="0"/>
              <a:t>文件作为输入，提取并整理票房数据，调用</a:t>
            </a:r>
            <a:r>
              <a:rPr lang="en-US" altLang="zh-CN" dirty="0"/>
              <a:t>OpenAI</a:t>
            </a:r>
            <a:r>
              <a:rPr lang="zh-CN" altLang="zh-CN" dirty="0"/>
              <a:t>的</a:t>
            </a:r>
            <a:r>
              <a:rPr lang="en-US" altLang="zh-CN" dirty="0"/>
              <a:t>GPT</a:t>
            </a:r>
            <a:r>
              <a:rPr lang="zh-CN" altLang="zh-CN" dirty="0"/>
              <a:t>模型，要求其在输入的表格数据基础上分析电影票房的变化趋势，提供专业见解。</a:t>
            </a:r>
            <a:endParaRPr lang="zh-CN" altLang="zh-CN" dirty="0"/>
          </a:p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82123" y="4443403"/>
            <a:ext cx="3208098" cy="199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dirty="0"/>
              <a:t>将多表格</a:t>
            </a:r>
            <a:r>
              <a:rPr lang="zh-CN" altLang="en-US" dirty="0"/>
              <a:t>综合</a:t>
            </a:r>
            <a:r>
              <a:rPr lang="zh-CN" altLang="zh-CN" dirty="0"/>
              <a:t>数据输入</a:t>
            </a:r>
            <a:r>
              <a:rPr lang="en-US" altLang="zh-CN" dirty="0"/>
              <a:t>AI</a:t>
            </a:r>
            <a:r>
              <a:rPr lang="zh-CN" altLang="zh-CN" dirty="0"/>
              <a:t>，总结电影市场整体趋势。</a:t>
            </a:r>
            <a:r>
              <a:rPr lang="en-US" altLang="zh-CN" dirty="0"/>
              <a:t>AI</a:t>
            </a:r>
            <a:r>
              <a:rPr lang="zh-CN" altLang="zh-CN" dirty="0"/>
              <a:t>根据历史数据和当前表格的内容总结行业变化情况，预测未来市场趋势。</a:t>
            </a:r>
            <a:endParaRPr lang="zh-CN" altLang="zh-CN" dirty="0"/>
          </a:p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TextBox 7"/>
          <p:cNvSpPr txBox="1"/>
          <p:nvPr/>
        </p:nvSpPr>
        <p:spPr>
          <a:xfrm>
            <a:off x="1282483" y="3327508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图表数据解读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7100171" y="931586"/>
            <a:ext cx="18004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分析票房数据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7296980" y="3942979"/>
            <a:ext cx="20697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多表格综合总结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38" name="圆: 空心 37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82483" y="286405"/>
            <a:ext cx="2339102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数据分析流程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秋景/IMG_8243(20211017-204935).jpgIMG_8243(20211017-204935)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264795" y="477520"/>
            <a:ext cx="3898900" cy="5704205"/>
          </a:xfrm>
        </p:spPr>
      </p:pic>
      <p:sp>
        <p:nvSpPr>
          <p:cNvPr id="11" name="Arc 28"/>
          <p:cNvSpPr/>
          <p:nvPr/>
        </p:nvSpPr>
        <p:spPr>
          <a:xfrm>
            <a:off x="-1725849" y="178070"/>
            <a:ext cx="6453492" cy="6453492"/>
          </a:xfrm>
          <a:prstGeom prst="arc">
            <a:avLst>
              <a:gd name="adj1" fmla="val 18119652"/>
              <a:gd name="adj2" fmla="val 3296770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en-US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016000" y="477520"/>
            <a:ext cx="5179060" cy="5704205"/>
          </a:xfrm>
          <a:prstGeom prst="ellipse">
            <a:avLst/>
          </a:prstGeom>
          <a:gradFill>
            <a:gsLst>
              <a:gs pos="4700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zh-CN" altLang="en-US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2"/>
          <p:cNvSpPr/>
          <p:nvPr/>
        </p:nvSpPr>
        <p:spPr>
          <a:xfrm>
            <a:off x="3607590" y="2262304"/>
            <a:ext cx="1942390" cy="1942390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46626" y="2448788"/>
            <a:ext cx="177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pc="-300" dirty="0">
                <a:solidFill>
                  <a:srgbClr val="19398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9600" spc="-300" dirty="0">
              <a:solidFill>
                <a:srgbClr val="19398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963297" y="2807591"/>
            <a:ext cx="2929478" cy="1971976"/>
            <a:chOff x="3259699" y="2523168"/>
            <a:chExt cx="2929478" cy="1971976"/>
          </a:xfrm>
        </p:grpSpPr>
        <p:sp>
          <p:nvSpPr>
            <p:cNvPr id="16" name="文本框 15"/>
            <p:cNvSpPr txBox="1"/>
            <p:nvPr/>
          </p:nvSpPr>
          <p:spPr>
            <a:xfrm>
              <a:off x="3259699" y="2523168"/>
              <a:ext cx="2929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总结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304840" y="4095034"/>
              <a:ext cx="22082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7"/>
          <p:cNvGrpSpPr/>
          <p:nvPr/>
        </p:nvGrpSpPr>
        <p:grpSpPr>
          <a:xfrm>
            <a:off x="6013877" y="1231900"/>
            <a:ext cx="4203015" cy="5160143"/>
            <a:chOff x="793728" y="2165047"/>
            <a:chExt cx="2431609" cy="3718560"/>
          </a:xfrm>
        </p:grpSpPr>
        <p:sp>
          <p:nvSpPr>
            <p:cNvPr id="24" name="Rectangle: Rounded Corners 6"/>
            <p:cNvSpPr/>
            <p:nvPr/>
          </p:nvSpPr>
          <p:spPr>
            <a:xfrm>
              <a:off x="793728" y="2165047"/>
              <a:ext cx="2427315" cy="3718560"/>
            </a:xfrm>
            <a:prstGeom prst="roundRect">
              <a:avLst>
                <a:gd name="adj" fmla="val 11421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sp>
          <p:nvSpPr>
            <p:cNvPr id="25" name="Freeform: Shape 9"/>
            <p:cNvSpPr/>
            <p:nvPr/>
          </p:nvSpPr>
          <p:spPr>
            <a:xfrm>
              <a:off x="798022" y="2482733"/>
              <a:ext cx="2427315" cy="1075114"/>
            </a:xfrm>
            <a:custGeom>
              <a:avLst/>
              <a:gdLst>
                <a:gd name="connsiteX0" fmla="*/ 537557 w 2427315"/>
                <a:gd name="connsiteY0" fmla="*/ 0 h 1075114"/>
                <a:gd name="connsiteX1" fmla="*/ 917667 w 2427315"/>
                <a:gd name="connsiteY1" fmla="*/ 157447 h 1075114"/>
                <a:gd name="connsiteX2" fmla="*/ 972945 w 2427315"/>
                <a:gd name="connsiteY2" fmla="*/ 224444 h 1075114"/>
                <a:gd name="connsiteX3" fmla="*/ 2427315 w 2427315"/>
                <a:gd name="connsiteY3" fmla="*/ 224444 h 1075114"/>
                <a:gd name="connsiteX4" fmla="*/ 2427315 w 2427315"/>
                <a:gd name="connsiteY4" fmla="*/ 850669 h 1075114"/>
                <a:gd name="connsiteX5" fmla="*/ 972946 w 2427315"/>
                <a:gd name="connsiteY5" fmla="*/ 850669 h 1075114"/>
                <a:gd name="connsiteX6" fmla="*/ 917667 w 2427315"/>
                <a:gd name="connsiteY6" fmla="*/ 917667 h 1075114"/>
                <a:gd name="connsiteX7" fmla="*/ 537557 w 2427315"/>
                <a:gd name="connsiteY7" fmla="*/ 1075114 h 1075114"/>
                <a:gd name="connsiteX8" fmla="*/ 157447 w 2427315"/>
                <a:gd name="connsiteY8" fmla="*/ 917667 h 1075114"/>
                <a:gd name="connsiteX9" fmla="*/ 102168 w 2427315"/>
                <a:gd name="connsiteY9" fmla="*/ 850669 h 1075114"/>
                <a:gd name="connsiteX10" fmla="*/ 0 w 2427315"/>
                <a:gd name="connsiteY10" fmla="*/ 850669 h 1075114"/>
                <a:gd name="connsiteX11" fmla="*/ 0 w 2427315"/>
                <a:gd name="connsiteY11" fmla="*/ 537557 h 1075114"/>
                <a:gd name="connsiteX12" fmla="*/ 0 w 2427315"/>
                <a:gd name="connsiteY12" fmla="*/ 224444 h 1075114"/>
                <a:gd name="connsiteX13" fmla="*/ 102169 w 2427315"/>
                <a:gd name="connsiteY13" fmla="*/ 224444 h 1075114"/>
                <a:gd name="connsiteX14" fmla="*/ 157447 w 2427315"/>
                <a:gd name="connsiteY14" fmla="*/ 157447 h 1075114"/>
                <a:gd name="connsiteX15" fmla="*/ 537557 w 2427315"/>
                <a:gd name="connsiteY15" fmla="*/ 0 h 107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27315" h="1075114">
                  <a:moveTo>
                    <a:pt x="537557" y="0"/>
                  </a:moveTo>
                  <a:cubicBezTo>
                    <a:pt x="686000" y="0"/>
                    <a:pt x="820389" y="60168"/>
                    <a:pt x="917667" y="157447"/>
                  </a:cubicBezTo>
                  <a:lnTo>
                    <a:pt x="972945" y="224444"/>
                  </a:lnTo>
                  <a:lnTo>
                    <a:pt x="2427315" y="224444"/>
                  </a:lnTo>
                  <a:lnTo>
                    <a:pt x="2427315" y="850669"/>
                  </a:lnTo>
                  <a:lnTo>
                    <a:pt x="972946" y="850669"/>
                  </a:lnTo>
                  <a:lnTo>
                    <a:pt x="917667" y="917667"/>
                  </a:lnTo>
                  <a:cubicBezTo>
                    <a:pt x="820389" y="1014946"/>
                    <a:pt x="686000" y="1075114"/>
                    <a:pt x="537557" y="1075114"/>
                  </a:cubicBezTo>
                  <a:cubicBezTo>
                    <a:pt x="389115" y="1075114"/>
                    <a:pt x="254725" y="1014946"/>
                    <a:pt x="157447" y="917667"/>
                  </a:cubicBezTo>
                  <a:lnTo>
                    <a:pt x="102168" y="850669"/>
                  </a:lnTo>
                  <a:lnTo>
                    <a:pt x="0" y="850669"/>
                  </a:lnTo>
                  <a:lnTo>
                    <a:pt x="0" y="537557"/>
                  </a:lnTo>
                  <a:lnTo>
                    <a:pt x="0" y="224444"/>
                  </a:lnTo>
                  <a:lnTo>
                    <a:pt x="102169" y="224444"/>
                  </a:lnTo>
                  <a:lnTo>
                    <a:pt x="157447" y="157447"/>
                  </a:lnTo>
                  <a:cubicBezTo>
                    <a:pt x="254725" y="60168"/>
                    <a:pt x="389115" y="0"/>
                    <a:pt x="53755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rPr>
                <a:t>                 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rPr>
                <a:t>不足与展望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sp>
          <p:nvSpPr>
            <p:cNvPr id="26" name="TextBox 10"/>
            <p:cNvSpPr txBox="1"/>
            <p:nvPr/>
          </p:nvSpPr>
          <p:spPr>
            <a:xfrm>
              <a:off x="958507" y="2723164"/>
              <a:ext cx="814650" cy="65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02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6298696" y="3163488"/>
            <a:ext cx="3788463" cy="3086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zh-CN" altLang="zh-CN" dirty="0"/>
              <a:t>爬虫技术依赖目标网站的稳定性，</a:t>
            </a:r>
            <a:r>
              <a:rPr lang="zh-CN" altLang="en-US" dirty="0"/>
              <a:t>数据获取</a:t>
            </a:r>
            <a:r>
              <a:rPr lang="zh-CN" altLang="zh-CN" dirty="0"/>
              <a:t>可能受限于目标网站的访问权限和反爬机制。</a:t>
            </a:r>
            <a:endParaRPr lang="en-US" altLang="zh-CN" dirty="0"/>
          </a:p>
          <a:p>
            <a:pPr>
              <a:lnSpc>
                <a:spcPct val="110000"/>
              </a:lnSpc>
              <a:defRPr/>
            </a:pPr>
            <a:r>
              <a:rPr lang="zh-CN" altLang="zh-CN" dirty="0"/>
              <a:t>大语言模型分析结果受限于数据的准确性和全面性，对于数据的长远预测仍有待提升。</a:t>
            </a:r>
            <a:endParaRPr lang="en-US" altLang="zh-CN" dirty="0"/>
          </a:p>
          <a:p>
            <a:pPr>
              <a:lnSpc>
                <a:spcPct val="110000"/>
              </a:lnSpc>
              <a:defRPr/>
            </a:pPr>
            <a:r>
              <a:rPr lang="zh-CN" altLang="zh-CN" dirty="0"/>
              <a:t>未来，系统可以结合更多的数据来源，融入深度学习模型进行数据分析，以提升预测的精确性和稳健性。</a:t>
            </a:r>
            <a:endParaRPr lang="zh-CN" altLang="zh-CN" dirty="0"/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2" name="圆: 空心 81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282483" y="286405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引言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95374" y="1323319"/>
            <a:ext cx="4242979" cy="5068772"/>
            <a:chOff x="43461" y="2056243"/>
            <a:chExt cx="2450395" cy="3718560"/>
          </a:xfrm>
        </p:grpSpPr>
        <p:sp>
          <p:nvSpPr>
            <p:cNvPr id="3" name="Rectangle: Rounded Corners 49"/>
            <p:cNvSpPr/>
            <p:nvPr/>
          </p:nvSpPr>
          <p:spPr>
            <a:xfrm>
              <a:off x="43461" y="2056243"/>
              <a:ext cx="2427315" cy="3718560"/>
            </a:xfrm>
            <a:prstGeom prst="roundRect">
              <a:avLst>
                <a:gd name="adj" fmla="val 11421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sp>
          <p:nvSpPr>
            <p:cNvPr id="4" name="Freeform: Shape 50"/>
            <p:cNvSpPr/>
            <p:nvPr/>
          </p:nvSpPr>
          <p:spPr>
            <a:xfrm>
              <a:off x="66541" y="2331116"/>
              <a:ext cx="2427315" cy="1075114"/>
            </a:xfrm>
            <a:custGeom>
              <a:avLst/>
              <a:gdLst>
                <a:gd name="connsiteX0" fmla="*/ 537557 w 2427315"/>
                <a:gd name="connsiteY0" fmla="*/ 0 h 1075114"/>
                <a:gd name="connsiteX1" fmla="*/ 917667 w 2427315"/>
                <a:gd name="connsiteY1" fmla="*/ 157447 h 1075114"/>
                <a:gd name="connsiteX2" fmla="*/ 972945 w 2427315"/>
                <a:gd name="connsiteY2" fmla="*/ 224444 h 1075114"/>
                <a:gd name="connsiteX3" fmla="*/ 2427315 w 2427315"/>
                <a:gd name="connsiteY3" fmla="*/ 224444 h 1075114"/>
                <a:gd name="connsiteX4" fmla="*/ 2427315 w 2427315"/>
                <a:gd name="connsiteY4" fmla="*/ 850669 h 1075114"/>
                <a:gd name="connsiteX5" fmla="*/ 972946 w 2427315"/>
                <a:gd name="connsiteY5" fmla="*/ 850669 h 1075114"/>
                <a:gd name="connsiteX6" fmla="*/ 917667 w 2427315"/>
                <a:gd name="connsiteY6" fmla="*/ 917667 h 1075114"/>
                <a:gd name="connsiteX7" fmla="*/ 537557 w 2427315"/>
                <a:gd name="connsiteY7" fmla="*/ 1075114 h 1075114"/>
                <a:gd name="connsiteX8" fmla="*/ 157447 w 2427315"/>
                <a:gd name="connsiteY8" fmla="*/ 917667 h 1075114"/>
                <a:gd name="connsiteX9" fmla="*/ 102168 w 2427315"/>
                <a:gd name="connsiteY9" fmla="*/ 850669 h 1075114"/>
                <a:gd name="connsiteX10" fmla="*/ 0 w 2427315"/>
                <a:gd name="connsiteY10" fmla="*/ 850669 h 1075114"/>
                <a:gd name="connsiteX11" fmla="*/ 0 w 2427315"/>
                <a:gd name="connsiteY11" fmla="*/ 537557 h 1075114"/>
                <a:gd name="connsiteX12" fmla="*/ 0 w 2427315"/>
                <a:gd name="connsiteY12" fmla="*/ 224444 h 1075114"/>
                <a:gd name="connsiteX13" fmla="*/ 102169 w 2427315"/>
                <a:gd name="connsiteY13" fmla="*/ 224444 h 1075114"/>
                <a:gd name="connsiteX14" fmla="*/ 157447 w 2427315"/>
                <a:gd name="connsiteY14" fmla="*/ 157447 h 1075114"/>
                <a:gd name="connsiteX15" fmla="*/ 537557 w 2427315"/>
                <a:gd name="connsiteY15" fmla="*/ 0 h 107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27315" h="1075114">
                  <a:moveTo>
                    <a:pt x="537557" y="0"/>
                  </a:moveTo>
                  <a:cubicBezTo>
                    <a:pt x="686000" y="0"/>
                    <a:pt x="820389" y="60168"/>
                    <a:pt x="917667" y="157447"/>
                  </a:cubicBezTo>
                  <a:lnTo>
                    <a:pt x="972945" y="224444"/>
                  </a:lnTo>
                  <a:lnTo>
                    <a:pt x="2427315" y="224444"/>
                  </a:lnTo>
                  <a:lnTo>
                    <a:pt x="2427315" y="850669"/>
                  </a:lnTo>
                  <a:lnTo>
                    <a:pt x="972946" y="850669"/>
                  </a:lnTo>
                  <a:lnTo>
                    <a:pt x="917667" y="917667"/>
                  </a:lnTo>
                  <a:cubicBezTo>
                    <a:pt x="820389" y="1014946"/>
                    <a:pt x="686000" y="1075114"/>
                    <a:pt x="537557" y="1075114"/>
                  </a:cubicBezTo>
                  <a:cubicBezTo>
                    <a:pt x="389115" y="1075114"/>
                    <a:pt x="254725" y="1014946"/>
                    <a:pt x="157447" y="917667"/>
                  </a:cubicBezTo>
                  <a:lnTo>
                    <a:pt x="102168" y="850669"/>
                  </a:lnTo>
                  <a:lnTo>
                    <a:pt x="0" y="850669"/>
                  </a:lnTo>
                  <a:lnTo>
                    <a:pt x="0" y="537557"/>
                  </a:lnTo>
                  <a:lnTo>
                    <a:pt x="0" y="224444"/>
                  </a:lnTo>
                  <a:lnTo>
                    <a:pt x="102169" y="224444"/>
                  </a:lnTo>
                  <a:lnTo>
                    <a:pt x="157447" y="157447"/>
                  </a:lnTo>
                  <a:cubicBezTo>
                    <a:pt x="254725" y="60168"/>
                    <a:pt x="389115" y="0"/>
                    <a:pt x="537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rPr>
                <a:t>        </a:t>
              </a:r>
              <a:r>
                <a:rPr lang="zh-CN" altLang="en-US" sz="2400" b="1" dirty="0">
                  <a:solidFill>
                    <a:srgbClr val="FFFFFF"/>
                  </a:solidFill>
                  <a:latin typeface="Open Sans" panose="020B0606030504020204"/>
                </a:rPr>
                <a:t>总结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sp>
          <p:nvSpPr>
            <p:cNvPr id="5" name="TextBox 51"/>
            <p:cNvSpPr txBox="1"/>
            <p:nvPr/>
          </p:nvSpPr>
          <p:spPr>
            <a:xfrm>
              <a:off x="231762" y="2569108"/>
              <a:ext cx="814650" cy="652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40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01</a:t>
              </a:r>
              <a:endParaRPr lang="en-US" sz="40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463051" y="3246710"/>
            <a:ext cx="34676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kern="100" dirty="0">
                <a:ea typeface="宋体" panose="02010600030101010101" pitchFamily="2" charset="-122"/>
              </a:rPr>
              <a:t>本课题</a:t>
            </a:r>
            <a:r>
              <a:rPr lang="zh-CN" altLang="en-US" kern="100" dirty="0">
                <a:ea typeface="宋体" panose="02010600030101010101" pitchFamily="2" charset="-122"/>
              </a:rPr>
              <a:t>实现了</a:t>
            </a:r>
            <a:r>
              <a:rPr lang="zh-CN" altLang="zh-CN" kern="100" dirty="0">
                <a:ea typeface="宋体" panose="02010600030101010101" pitchFamily="2" charset="-122"/>
              </a:rPr>
              <a:t>系统自动获取和处理电影网站的数据，并在此基础上利用</a:t>
            </a:r>
            <a:r>
              <a:rPr lang="en-US" altLang="zh-CN" kern="100" dirty="0">
                <a:ea typeface="宋体" panose="02010600030101010101" pitchFamily="2" charset="-122"/>
              </a:rPr>
              <a:t>GPT</a:t>
            </a:r>
            <a:r>
              <a:rPr lang="zh-CN" altLang="zh-CN" kern="100" dirty="0">
                <a:ea typeface="宋体" panose="02010600030101010101" pitchFamily="2" charset="-122"/>
              </a:rPr>
              <a:t>模型进行分析，生成市场趋势总结和票房预测结果。本系统展示了数据挖掘和人工智能在电影行业中的应用潜力，为未来电影市场的智能化研究提供了新的视角。</a:t>
            </a:r>
            <a:endParaRPr lang="zh-CN" altLang="zh-CN" kern="100" dirty="0"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校园风景/1_骆永欣/mmexport1632238838849.jpgmmexport1632238838849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635" y="0"/>
            <a:ext cx="12184380" cy="2047875"/>
          </a:xfrm>
        </p:spPr>
      </p:pic>
      <p:sp>
        <p:nvSpPr>
          <p:cNvPr id="12" name="Arc 41"/>
          <p:cNvSpPr/>
          <p:nvPr/>
        </p:nvSpPr>
        <p:spPr>
          <a:xfrm>
            <a:off x="-3319566" y="-16560263"/>
            <a:ext cx="18845396" cy="18845396"/>
          </a:xfrm>
          <a:prstGeom prst="arc">
            <a:avLst>
              <a:gd name="adj1" fmla="val 3200765"/>
              <a:gd name="adj2" fmla="val 7546133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131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39801" y="2954193"/>
            <a:ext cx="69086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谢谢观看</a:t>
            </a:r>
            <a:endParaRPr lang="zh-CN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Freeform: Shape 49"/>
          <p:cNvSpPr/>
          <p:nvPr/>
        </p:nvSpPr>
        <p:spPr>
          <a:xfrm>
            <a:off x="-299720" y="-1883410"/>
            <a:ext cx="12743180" cy="3931285"/>
          </a:xfrm>
          <a:custGeom>
            <a:avLst/>
            <a:gdLst>
              <a:gd name="connsiteX0" fmla="*/ 0 w 19477038"/>
              <a:gd name="connsiteY0" fmla="*/ 0 h 6280728"/>
              <a:gd name="connsiteX1" fmla="*/ 19477038 w 19477038"/>
              <a:gd name="connsiteY1" fmla="*/ 0 h 6280728"/>
              <a:gd name="connsiteX2" fmla="*/ 19477038 w 19477038"/>
              <a:gd name="connsiteY2" fmla="*/ 2641997 h 6280728"/>
              <a:gd name="connsiteX3" fmla="*/ 0 w 19477038"/>
              <a:gd name="connsiteY3" fmla="*/ 2641997 h 628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6280728">
                <a:moveTo>
                  <a:pt x="0" y="0"/>
                </a:moveTo>
                <a:lnTo>
                  <a:pt x="19477038" y="0"/>
                </a:lnTo>
                <a:lnTo>
                  <a:pt x="19477038" y="2641997"/>
                </a:lnTo>
                <a:cubicBezTo>
                  <a:pt x="15098614" y="6511331"/>
                  <a:pt x="6817071" y="8386204"/>
                  <a:pt x="0" y="2641997"/>
                </a:cubicBezTo>
                <a:close/>
              </a:path>
            </a:pathLst>
          </a:custGeom>
          <a:gradFill>
            <a:gsLst>
              <a:gs pos="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31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198234" y="1126948"/>
            <a:ext cx="1782618" cy="17826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254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503391" y="1432105"/>
            <a:ext cx="1172303" cy="1172303"/>
          </a:xfrm>
          <a:prstGeom prst="ellipse">
            <a:avLst/>
          </a:prstGeom>
          <a:solidFill>
            <a:schemeClr val="bg1"/>
          </a:solidFill>
          <a:ln>
            <a:solidFill>
              <a:srgbClr val="122A88"/>
            </a:solidFill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11f89d8065620939eff4ce876f8b3c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85" y="1171575"/>
            <a:ext cx="1817370" cy="1737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占位符 35" descr="/Users/marverlous-ji/Desktop/秋景/ZYT07036.jpgZYT07036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-635" y="0"/>
            <a:ext cx="12193270" cy="3176905"/>
          </a:xfrm>
        </p:spPr>
      </p:pic>
      <p:sp>
        <p:nvSpPr>
          <p:cNvPr id="37" name="Freeform: Shape 49"/>
          <p:cNvSpPr/>
          <p:nvPr/>
        </p:nvSpPr>
        <p:spPr>
          <a:xfrm>
            <a:off x="-734" y="-771311"/>
            <a:ext cx="12173149" cy="3925455"/>
          </a:xfrm>
          <a:custGeom>
            <a:avLst/>
            <a:gdLst>
              <a:gd name="connsiteX0" fmla="*/ 0 w 19477038"/>
              <a:gd name="connsiteY0" fmla="*/ 0 h 6280728"/>
              <a:gd name="connsiteX1" fmla="*/ 19477038 w 19477038"/>
              <a:gd name="connsiteY1" fmla="*/ 0 h 6280728"/>
              <a:gd name="connsiteX2" fmla="*/ 19477038 w 19477038"/>
              <a:gd name="connsiteY2" fmla="*/ 2641997 h 6280728"/>
              <a:gd name="connsiteX3" fmla="*/ 0 w 19477038"/>
              <a:gd name="connsiteY3" fmla="*/ 2641997 h 628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6280728">
                <a:moveTo>
                  <a:pt x="0" y="0"/>
                </a:moveTo>
                <a:lnTo>
                  <a:pt x="19477038" y="0"/>
                </a:lnTo>
                <a:lnTo>
                  <a:pt x="19477038" y="2641997"/>
                </a:lnTo>
                <a:cubicBezTo>
                  <a:pt x="15098614" y="6511331"/>
                  <a:pt x="6817071" y="8386204"/>
                  <a:pt x="0" y="2641997"/>
                </a:cubicBezTo>
                <a:close/>
              </a:path>
            </a:pathLst>
          </a:custGeom>
          <a:gradFill>
            <a:gsLst>
              <a:gs pos="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id-ID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Arc 41"/>
          <p:cNvSpPr/>
          <p:nvPr/>
        </p:nvSpPr>
        <p:spPr>
          <a:xfrm>
            <a:off x="-3336124" y="-15425942"/>
            <a:ext cx="18845396" cy="18845396"/>
          </a:xfrm>
          <a:prstGeom prst="arc">
            <a:avLst>
              <a:gd name="adj1" fmla="val 3200765"/>
              <a:gd name="adj2" fmla="val 7546133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id-ID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Freeform 5"/>
          <p:cNvSpPr/>
          <p:nvPr/>
        </p:nvSpPr>
        <p:spPr bwMode="auto">
          <a:xfrm rot="2700000">
            <a:off x="1215140" y="1711115"/>
            <a:ext cx="1229421" cy="12296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31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 5"/>
          <p:cNvSpPr/>
          <p:nvPr/>
        </p:nvSpPr>
        <p:spPr bwMode="auto">
          <a:xfrm rot="2700000">
            <a:off x="3258489" y="2547765"/>
            <a:ext cx="1229421" cy="12296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Freeform 5"/>
          <p:cNvSpPr/>
          <p:nvPr/>
        </p:nvSpPr>
        <p:spPr bwMode="auto">
          <a:xfrm rot="2700000">
            <a:off x="5463700" y="2810581"/>
            <a:ext cx="1229421" cy="12296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reeform 5"/>
          <p:cNvSpPr/>
          <p:nvPr/>
        </p:nvSpPr>
        <p:spPr bwMode="auto">
          <a:xfrm rot="2700000">
            <a:off x="7696862" y="2547765"/>
            <a:ext cx="1229421" cy="12296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Freeform 5"/>
          <p:cNvSpPr/>
          <p:nvPr/>
        </p:nvSpPr>
        <p:spPr bwMode="auto">
          <a:xfrm rot="2700000">
            <a:off x="9712259" y="1711115"/>
            <a:ext cx="1229421" cy="12296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95633" y="2995122"/>
            <a:ext cx="198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0" dirty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引言和演示</a:t>
            </a:r>
            <a:endParaRPr lang="zh-CN" altLang="en-US" sz="2800" spc="-150" dirty="0">
              <a:solidFill>
                <a:srgbClr val="3F3F3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39668" y="1819379"/>
            <a:ext cx="997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rgbClr val="193989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01</a:t>
            </a:r>
            <a:endParaRPr lang="zh-CN" altLang="en-US" sz="5400" spc="-300" dirty="0">
              <a:solidFill>
                <a:srgbClr val="193989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467811" y="2700901"/>
            <a:ext cx="103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rgbClr val="19398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5400" spc="-300" dirty="0">
              <a:solidFill>
                <a:srgbClr val="19398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103244" y="3864552"/>
            <a:ext cx="153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0" dirty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数据获取</a:t>
            </a:r>
            <a:endParaRPr lang="zh-CN" altLang="en-US" sz="2800" spc="-150" dirty="0">
              <a:solidFill>
                <a:srgbClr val="3F3F3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699504" y="2933787"/>
            <a:ext cx="103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rgbClr val="19398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5400" spc="-300" dirty="0">
              <a:solidFill>
                <a:srgbClr val="19398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326045" y="4126162"/>
            <a:ext cx="153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0" dirty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数据筛选</a:t>
            </a:r>
            <a:endParaRPr lang="zh-CN" altLang="en-US" sz="2800" spc="-150" dirty="0">
              <a:solidFill>
                <a:srgbClr val="3F3F3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641059" y="4031963"/>
            <a:ext cx="153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0" dirty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数据分析</a:t>
            </a:r>
            <a:endParaRPr lang="zh-CN" altLang="en-US" sz="2800" spc="-150" dirty="0">
              <a:solidFill>
                <a:srgbClr val="3F3F3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920567" y="2995122"/>
            <a:ext cx="153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-150" dirty="0">
                <a:solidFill>
                  <a:srgbClr val="3F3F3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sz="2800" spc="-150" dirty="0">
              <a:solidFill>
                <a:srgbClr val="3F3F3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884822" y="2692386"/>
            <a:ext cx="103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rgbClr val="19398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5400" spc="-300" dirty="0">
              <a:solidFill>
                <a:srgbClr val="19398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920567" y="1853193"/>
            <a:ext cx="103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-300" dirty="0">
                <a:solidFill>
                  <a:srgbClr val="19398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5400" spc="-300" dirty="0">
              <a:solidFill>
                <a:srgbClr val="19398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163632" y="714029"/>
            <a:ext cx="18647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6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182870" y="1597660"/>
            <a:ext cx="1841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CONTENTS</a:t>
            </a:r>
            <a:endParaRPr kumimoji="0" lang="en-US" altLang="zh-CN" sz="24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秋景/IMG_8243(20211017-204935).jpgIMG_8243(20211017-204935)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264795" y="477520"/>
            <a:ext cx="3898900" cy="5704205"/>
          </a:xfrm>
        </p:spPr>
      </p:pic>
      <p:sp>
        <p:nvSpPr>
          <p:cNvPr id="11" name="Arc 28"/>
          <p:cNvSpPr/>
          <p:nvPr/>
        </p:nvSpPr>
        <p:spPr>
          <a:xfrm>
            <a:off x="-1725849" y="178070"/>
            <a:ext cx="6453492" cy="6453492"/>
          </a:xfrm>
          <a:prstGeom prst="arc">
            <a:avLst>
              <a:gd name="adj1" fmla="val 18119652"/>
              <a:gd name="adj2" fmla="val 3296770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en-US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016000" y="477520"/>
            <a:ext cx="5179060" cy="5704205"/>
          </a:xfrm>
          <a:prstGeom prst="ellipse">
            <a:avLst/>
          </a:prstGeom>
          <a:gradFill>
            <a:gsLst>
              <a:gs pos="4700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zh-CN" altLang="en-US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2"/>
          <p:cNvSpPr/>
          <p:nvPr/>
        </p:nvSpPr>
        <p:spPr>
          <a:xfrm>
            <a:off x="3607590" y="2262304"/>
            <a:ext cx="1942390" cy="1942390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71696" y="2276703"/>
            <a:ext cx="177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pc="-300" dirty="0">
                <a:solidFill>
                  <a:srgbClr val="19398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9600" spc="-300" dirty="0">
              <a:solidFill>
                <a:srgbClr val="19398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963297" y="2807591"/>
            <a:ext cx="2929478" cy="1971976"/>
            <a:chOff x="3259699" y="2523168"/>
            <a:chExt cx="2929478" cy="1971976"/>
          </a:xfrm>
        </p:grpSpPr>
        <p:sp>
          <p:nvSpPr>
            <p:cNvPr id="16" name="文本框 15"/>
            <p:cNvSpPr txBox="1"/>
            <p:nvPr/>
          </p:nvSpPr>
          <p:spPr>
            <a:xfrm>
              <a:off x="3259699" y="2523168"/>
              <a:ext cx="2929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引言和演示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304840" y="4095034"/>
              <a:ext cx="22082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7"/>
          <p:cNvGrpSpPr/>
          <p:nvPr/>
        </p:nvGrpSpPr>
        <p:grpSpPr>
          <a:xfrm>
            <a:off x="4408007" y="1368441"/>
            <a:ext cx="3052372" cy="4036525"/>
            <a:chOff x="793728" y="2165047"/>
            <a:chExt cx="2431609" cy="3718560"/>
          </a:xfrm>
        </p:grpSpPr>
        <p:sp>
          <p:nvSpPr>
            <p:cNvPr id="24" name="Rectangle: Rounded Corners 6"/>
            <p:cNvSpPr/>
            <p:nvPr/>
          </p:nvSpPr>
          <p:spPr>
            <a:xfrm>
              <a:off x="793728" y="2165047"/>
              <a:ext cx="2427315" cy="3718560"/>
            </a:xfrm>
            <a:prstGeom prst="roundRect">
              <a:avLst>
                <a:gd name="adj" fmla="val 11421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sp>
          <p:nvSpPr>
            <p:cNvPr id="25" name="Freeform: Shape 9"/>
            <p:cNvSpPr/>
            <p:nvPr/>
          </p:nvSpPr>
          <p:spPr>
            <a:xfrm>
              <a:off x="798022" y="2482733"/>
              <a:ext cx="2427315" cy="1075114"/>
            </a:xfrm>
            <a:custGeom>
              <a:avLst/>
              <a:gdLst>
                <a:gd name="connsiteX0" fmla="*/ 537557 w 2427315"/>
                <a:gd name="connsiteY0" fmla="*/ 0 h 1075114"/>
                <a:gd name="connsiteX1" fmla="*/ 917667 w 2427315"/>
                <a:gd name="connsiteY1" fmla="*/ 157447 h 1075114"/>
                <a:gd name="connsiteX2" fmla="*/ 972945 w 2427315"/>
                <a:gd name="connsiteY2" fmla="*/ 224444 h 1075114"/>
                <a:gd name="connsiteX3" fmla="*/ 2427315 w 2427315"/>
                <a:gd name="connsiteY3" fmla="*/ 224444 h 1075114"/>
                <a:gd name="connsiteX4" fmla="*/ 2427315 w 2427315"/>
                <a:gd name="connsiteY4" fmla="*/ 850669 h 1075114"/>
                <a:gd name="connsiteX5" fmla="*/ 972946 w 2427315"/>
                <a:gd name="connsiteY5" fmla="*/ 850669 h 1075114"/>
                <a:gd name="connsiteX6" fmla="*/ 917667 w 2427315"/>
                <a:gd name="connsiteY6" fmla="*/ 917667 h 1075114"/>
                <a:gd name="connsiteX7" fmla="*/ 537557 w 2427315"/>
                <a:gd name="connsiteY7" fmla="*/ 1075114 h 1075114"/>
                <a:gd name="connsiteX8" fmla="*/ 157447 w 2427315"/>
                <a:gd name="connsiteY8" fmla="*/ 917667 h 1075114"/>
                <a:gd name="connsiteX9" fmla="*/ 102168 w 2427315"/>
                <a:gd name="connsiteY9" fmla="*/ 850669 h 1075114"/>
                <a:gd name="connsiteX10" fmla="*/ 0 w 2427315"/>
                <a:gd name="connsiteY10" fmla="*/ 850669 h 1075114"/>
                <a:gd name="connsiteX11" fmla="*/ 0 w 2427315"/>
                <a:gd name="connsiteY11" fmla="*/ 537557 h 1075114"/>
                <a:gd name="connsiteX12" fmla="*/ 0 w 2427315"/>
                <a:gd name="connsiteY12" fmla="*/ 224444 h 1075114"/>
                <a:gd name="connsiteX13" fmla="*/ 102169 w 2427315"/>
                <a:gd name="connsiteY13" fmla="*/ 224444 h 1075114"/>
                <a:gd name="connsiteX14" fmla="*/ 157447 w 2427315"/>
                <a:gd name="connsiteY14" fmla="*/ 157447 h 1075114"/>
                <a:gd name="connsiteX15" fmla="*/ 537557 w 2427315"/>
                <a:gd name="connsiteY15" fmla="*/ 0 h 107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27315" h="1075114">
                  <a:moveTo>
                    <a:pt x="537557" y="0"/>
                  </a:moveTo>
                  <a:cubicBezTo>
                    <a:pt x="686000" y="0"/>
                    <a:pt x="820389" y="60168"/>
                    <a:pt x="917667" y="157447"/>
                  </a:cubicBezTo>
                  <a:lnTo>
                    <a:pt x="972945" y="224444"/>
                  </a:lnTo>
                  <a:lnTo>
                    <a:pt x="2427315" y="224444"/>
                  </a:lnTo>
                  <a:lnTo>
                    <a:pt x="2427315" y="850669"/>
                  </a:lnTo>
                  <a:lnTo>
                    <a:pt x="972946" y="850669"/>
                  </a:lnTo>
                  <a:lnTo>
                    <a:pt x="917667" y="917667"/>
                  </a:lnTo>
                  <a:cubicBezTo>
                    <a:pt x="820389" y="1014946"/>
                    <a:pt x="686000" y="1075114"/>
                    <a:pt x="537557" y="1075114"/>
                  </a:cubicBezTo>
                  <a:cubicBezTo>
                    <a:pt x="389115" y="1075114"/>
                    <a:pt x="254725" y="1014946"/>
                    <a:pt x="157447" y="917667"/>
                  </a:cubicBezTo>
                  <a:lnTo>
                    <a:pt x="102168" y="850669"/>
                  </a:lnTo>
                  <a:lnTo>
                    <a:pt x="0" y="850669"/>
                  </a:lnTo>
                  <a:lnTo>
                    <a:pt x="0" y="537557"/>
                  </a:lnTo>
                  <a:lnTo>
                    <a:pt x="0" y="224444"/>
                  </a:lnTo>
                  <a:lnTo>
                    <a:pt x="102169" y="224444"/>
                  </a:lnTo>
                  <a:lnTo>
                    <a:pt x="157447" y="157447"/>
                  </a:lnTo>
                  <a:cubicBezTo>
                    <a:pt x="254725" y="60168"/>
                    <a:pt x="389115" y="0"/>
                    <a:pt x="53755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rPr>
                <a:t>          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rPr>
                <a:t>课题目的及意义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sp>
          <p:nvSpPr>
            <p:cNvPr id="26" name="TextBox 10"/>
            <p:cNvSpPr txBox="1"/>
            <p:nvPr/>
          </p:nvSpPr>
          <p:spPr>
            <a:xfrm>
              <a:off x="958507" y="2642361"/>
              <a:ext cx="814650" cy="65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02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6" name="Group 8"/>
          <p:cNvGrpSpPr/>
          <p:nvPr/>
        </p:nvGrpSpPr>
        <p:grpSpPr>
          <a:xfrm>
            <a:off x="7969736" y="1371250"/>
            <a:ext cx="3057762" cy="4036523"/>
            <a:chOff x="8949524" y="2017549"/>
            <a:chExt cx="2431601" cy="3718560"/>
          </a:xfrm>
        </p:grpSpPr>
        <p:sp>
          <p:nvSpPr>
            <p:cNvPr id="47" name="Rectangle: Rounded Corners 81"/>
            <p:cNvSpPr/>
            <p:nvPr/>
          </p:nvSpPr>
          <p:spPr>
            <a:xfrm>
              <a:off x="8953810" y="2017549"/>
              <a:ext cx="2427315" cy="3718560"/>
            </a:xfrm>
            <a:prstGeom prst="roundRect">
              <a:avLst>
                <a:gd name="adj" fmla="val 11421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sp>
          <p:nvSpPr>
            <p:cNvPr id="48" name="Freeform: Shape 82"/>
            <p:cNvSpPr/>
            <p:nvPr/>
          </p:nvSpPr>
          <p:spPr>
            <a:xfrm>
              <a:off x="8949524" y="2335236"/>
              <a:ext cx="2427315" cy="1075114"/>
            </a:xfrm>
            <a:custGeom>
              <a:avLst/>
              <a:gdLst>
                <a:gd name="connsiteX0" fmla="*/ 537557 w 2427315"/>
                <a:gd name="connsiteY0" fmla="*/ 0 h 1075114"/>
                <a:gd name="connsiteX1" fmla="*/ 917667 w 2427315"/>
                <a:gd name="connsiteY1" fmla="*/ 157447 h 1075114"/>
                <a:gd name="connsiteX2" fmla="*/ 972945 w 2427315"/>
                <a:gd name="connsiteY2" fmla="*/ 224444 h 1075114"/>
                <a:gd name="connsiteX3" fmla="*/ 2427315 w 2427315"/>
                <a:gd name="connsiteY3" fmla="*/ 224444 h 1075114"/>
                <a:gd name="connsiteX4" fmla="*/ 2427315 w 2427315"/>
                <a:gd name="connsiteY4" fmla="*/ 850669 h 1075114"/>
                <a:gd name="connsiteX5" fmla="*/ 972946 w 2427315"/>
                <a:gd name="connsiteY5" fmla="*/ 850669 h 1075114"/>
                <a:gd name="connsiteX6" fmla="*/ 917667 w 2427315"/>
                <a:gd name="connsiteY6" fmla="*/ 917667 h 1075114"/>
                <a:gd name="connsiteX7" fmla="*/ 537557 w 2427315"/>
                <a:gd name="connsiteY7" fmla="*/ 1075114 h 1075114"/>
                <a:gd name="connsiteX8" fmla="*/ 157447 w 2427315"/>
                <a:gd name="connsiteY8" fmla="*/ 917667 h 1075114"/>
                <a:gd name="connsiteX9" fmla="*/ 102168 w 2427315"/>
                <a:gd name="connsiteY9" fmla="*/ 850669 h 1075114"/>
                <a:gd name="connsiteX10" fmla="*/ 0 w 2427315"/>
                <a:gd name="connsiteY10" fmla="*/ 850669 h 1075114"/>
                <a:gd name="connsiteX11" fmla="*/ 0 w 2427315"/>
                <a:gd name="connsiteY11" fmla="*/ 537557 h 1075114"/>
                <a:gd name="connsiteX12" fmla="*/ 0 w 2427315"/>
                <a:gd name="connsiteY12" fmla="*/ 224444 h 1075114"/>
                <a:gd name="connsiteX13" fmla="*/ 102169 w 2427315"/>
                <a:gd name="connsiteY13" fmla="*/ 224444 h 1075114"/>
                <a:gd name="connsiteX14" fmla="*/ 157447 w 2427315"/>
                <a:gd name="connsiteY14" fmla="*/ 157447 h 1075114"/>
                <a:gd name="connsiteX15" fmla="*/ 537557 w 2427315"/>
                <a:gd name="connsiteY15" fmla="*/ 0 h 107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27315" h="1075114">
                  <a:moveTo>
                    <a:pt x="537557" y="0"/>
                  </a:moveTo>
                  <a:cubicBezTo>
                    <a:pt x="686000" y="0"/>
                    <a:pt x="820389" y="60168"/>
                    <a:pt x="917667" y="157447"/>
                  </a:cubicBezTo>
                  <a:lnTo>
                    <a:pt x="972945" y="224444"/>
                  </a:lnTo>
                  <a:lnTo>
                    <a:pt x="2427315" y="224444"/>
                  </a:lnTo>
                  <a:lnTo>
                    <a:pt x="2427315" y="850669"/>
                  </a:lnTo>
                  <a:lnTo>
                    <a:pt x="972946" y="850669"/>
                  </a:lnTo>
                  <a:lnTo>
                    <a:pt x="917667" y="917667"/>
                  </a:lnTo>
                  <a:cubicBezTo>
                    <a:pt x="820389" y="1014946"/>
                    <a:pt x="686000" y="1075114"/>
                    <a:pt x="537557" y="1075114"/>
                  </a:cubicBezTo>
                  <a:cubicBezTo>
                    <a:pt x="389115" y="1075114"/>
                    <a:pt x="254725" y="1014946"/>
                    <a:pt x="157447" y="917667"/>
                  </a:cubicBezTo>
                  <a:lnTo>
                    <a:pt x="102168" y="850669"/>
                  </a:lnTo>
                  <a:lnTo>
                    <a:pt x="0" y="850669"/>
                  </a:lnTo>
                  <a:lnTo>
                    <a:pt x="0" y="537557"/>
                  </a:lnTo>
                  <a:lnTo>
                    <a:pt x="0" y="224444"/>
                  </a:lnTo>
                  <a:lnTo>
                    <a:pt x="102169" y="224444"/>
                  </a:lnTo>
                  <a:lnTo>
                    <a:pt x="157447" y="157447"/>
                  </a:lnTo>
                  <a:cubicBezTo>
                    <a:pt x="254725" y="60168"/>
                    <a:pt x="389115" y="0"/>
                    <a:pt x="53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dirty="0">
                  <a:solidFill>
                    <a:srgbClr val="FFFFFF"/>
                  </a:solidFill>
                  <a:latin typeface="Open Sans" panose="020B0606030504020204"/>
                </a:rPr>
                <a:t>          </a:t>
              </a:r>
              <a:r>
                <a:rPr lang="zh-CN" altLang="en-US" sz="2000" b="1" dirty="0">
                  <a:solidFill>
                    <a:srgbClr val="FFFFFF"/>
                  </a:solidFill>
                  <a:latin typeface="Open Sans" panose="020B0606030504020204"/>
                </a:rPr>
                <a:t>课题特点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sp>
          <p:nvSpPr>
            <p:cNvPr id="49" name="TextBox 83"/>
            <p:cNvSpPr txBox="1"/>
            <p:nvPr/>
          </p:nvSpPr>
          <p:spPr>
            <a:xfrm>
              <a:off x="9081467" y="2546730"/>
              <a:ext cx="814650" cy="652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0</a:t>
              </a:r>
              <a:r>
                <a:rPr lang="en-US" sz="40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4614852" y="3083718"/>
            <a:ext cx="2736882" cy="1419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结合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数据分析技术与人工智能模型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系统化分析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电影票房数据进行系统化分析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字魂58号-创中黑-Regular" panose="00000500000000000000" pitchFamily="2" charset="-122"/>
              <a:ea typeface="字魂58号-创中黑-Regular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135656" y="3112724"/>
            <a:ext cx="2788975" cy="2027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自动化数据获取与处理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智能化分析与解读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人机交互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2" name="圆: 空心 81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282483" y="286405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引言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914964" y="1414915"/>
            <a:ext cx="3006615" cy="4036523"/>
            <a:chOff x="43461" y="2056243"/>
            <a:chExt cx="2450395" cy="3718560"/>
          </a:xfrm>
        </p:grpSpPr>
        <p:sp>
          <p:nvSpPr>
            <p:cNvPr id="3" name="Rectangle: Rounded Corners 49"/>
            <p:cNvSpPr/>
            <p:nvPr/>
          </p:nvSpPr>
          <p:spPr>
            <a:xfrm>
              <a:off x="43461" y="2056243"/>
              <a:ext cx="2427315" cy="3718560"/>
            </a:xfrm>
            <a:prstGeom prst="roundRect">
              <a:avLst>
                <a:gd name="adj" fmla="val 11421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sp>
          <p:nvSpPr>
            <p:cNvPr id="4" name="Freeform: Shape 50"/>
            <p:cNvSpPr/>
            <p:nvPr/>
          </p:nvSpPr>
          <p:spPr>
            <a:xfrm>
              <a:off x="66541" y="2331116"/>
              <a:ext cx="2427315" cy="1075114"/>
            </a:xfrm>
            <a:custGeom>
              <a:avLst/>
              <a:gdLst>
                <a:gd name="connsiteX0" fmla="*/ 537557 w 2427315"/>
                <a:gd name="connsiteY0" fmla="*/ 0 h 1075114"/>
                <a:gd name="connsiteX1" fmla="*/ 917667 w 2427315"/>
                <a:gd name="connsiteY1" fmla="*/ 157447 h 1075114"/>
                <a:gd name="connsiteX2" fmla="*/ 972945 w 2427315"/>
                <a:gd name="connsiteY2" fmla="*/ 224444 h 1075114"/>
                <a:gd name="connsiteX3" fmla="*/ 2427315 w 2427315"/>
                <a:gd name="connsiteY3" fmla="*/ 224444 h 1075114"/>
                <a:gd name="connsiteX4" fmla="*/ 2427315 w 2427315"/>
                <a:gd name="connsiteY4" fmla="*/ 850669 h 1075114"/>
                <a:gd name="connsiteX5" fmla="*/ 972946 w 2427315"/>
                <a:gd name="connsiteY5" fmla="*/ 850669 h 1075114"/>
                <a:gd name="connsiteX6" fmla="*/ 917667 w 2427315"/>
                <a:gd name="connsiteY6" fmla="*/ 917667 h 1075114"/>
                <a:gd name="connsiteX7" fmla="*/ 537557 w 2427315"/>
                <a:gd name="connsiteY7" fmla="*/ 1075114 h 1075114"/>
                <a:gd name="connsiteX8" fmla="*/ 157447 w 2427315"/>
                <a:gd name="connsiteY8" fmla="*/ 917667 h 1075114"/>
                <a:gd name="connsiteX9" fmla="*/ 102168 w 2427315"/>
                <a:gd name="connsiteY9" fmla="*/ 850669 h 1075114"/>
                <a:gd name="connsiteX10" fmla="*/ 0 w 2427315"/>
                <a:gd name="connsiteY10" fmla="*/ 850669 h 1075114"/>
                <a:gd name="connsiteX11" fmla="*/ 0 w 2427315"/>
                <a:gd name="connsiteY11" fmla="*/ 537557 h 1075114"/>
                <a:gd name="connsiteX12" fmla="*/ 0 w 2427315"/>
                <a:gd name="connsiteY12" fmla="*/ 224444 h 1075114"/>
                <a:gd name="connsiteX13" fmla="*/ 102169 w 2427315"/>
                <a:gd name="connsiteY13" fmla="*/ 224444 h 1075114"/>
                <a:gd name="connsiteX14" fmla="*/ 157447 w 2427315"/>
                <a:gd name="connsiteY14" fmla="*/ 157447 h 1075114"/>
                <a:gd name="connsiteX15" fmla="*/ 537557 w 2427315"/>
                <a:gd name="connsiteY15" fmla="*/ 0 h 107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27315" h="1075114">
                  <a:moveTo>
                    <a:pt x="537557" y="0"/>
                  </a:moveTo>
                  <a:cubicBezTo>
                    <a:pt x="686000" y="0"/>
                    <a:pt x="820389" y="60168"/>
                    <a:pt x="917667" y="157447"/>
                  </a:cubicBezTo>
                  <a:lnTo>
                    <a:pt x="972945" y="224444"/>
                  </a:lnTo>
                  <a:lnTo>
                    <a:pt x="2427315" y="224444"/>
                  </a:lnTo>
                  <a:lnTo>
                    <a:pt x="2427315" y="850669"/>
                  </a:lnTo>
                  <a:lnTo>
                    <a:pt x="972946" y="850669"/>
                  </a:lnTo>
                  <a:lnTo>
                    <a:pt x="917667" y="917667"/>
                  </a:lnTo>
                  <a:cubicBezTo>
                    <a:pt x="820389" y="1014946"/>
                    <a:pt x="686000" y="1075114"/>
                    <a:pt x="537557" y="1075114"/>
                  </a:cubicBezTo>
                  <a:cubicBezTo>
                    <a:pt x="389115" y="1075114"/>
                    <a:pt x="254725" y="1014946"/>
                    <a:pt x="157447" y="917667"/>
                  </a:cubicBezTo>
                  <a:lnTo>
                    <a:pt x="102168" y="850669"/>
                  </a:lnTo>
                  <a:lnTo>
                    <a:pt x="0" y="850669"/>
                  </a:lnTo>
                  <a:lnTo>
                    <a:pt x="0" y="537557"/>
                  </a:lnTo>
                  <a:lnTo>
                    <a:pt x="0" y="224444"/>
                  </a:lnTo>
                  <a:lnTo>
                    <a:pt x="102169" y="224444"/>
                  </a:lnTo>
                  <a:lnTo>
                    <a:pt x="157447" y="157447"/>
                  </a:lnTo>
                  <a:cubicBezTo>
                    <a:pt x="254725" y="60168"/>
                    <a:pt x="389115" y="0"/>
                    <a:pt x="537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rPr>
                <a:t>     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/>
                  <a:ea typeface="+mn-ea"/>
                  <a:cs typeface="+mn-cs"/>
                </a:rPr>
                <a:t>课题背景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/>
                <a:ea typeface="+mn-ea"/>
                <a:cs typeface="+mn-cs"/>
              </a:endParaRPr>
            </a:p>
          </p:txBody>
        </p:sp>
        <p:sp>
          <p:nvSpPr>
            <p:cNvPr id="5" name="TextBox 51"/>
            <p:cNvSpPr txBox="1"/>
            <p:nvPr/>
          </p:nvSpPr>
          <p:spPr>
            <a:xfrm>
              <a:off x="190496" y="2492529"/>
              <a:ext cx="814650" cy="652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40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01</a:t>
              </a:r>
              <a:endParaRPr lang="en-US" sz="40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98304" y="3055551"/>
            <a:ext cx="2479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随着互联网发展，</a:t>
            </a:r>
            <a:r>
              <a:rPr lang="en-US" altLang="zh-CN" sz="20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20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网络爬虫技术成为获取信息和数据的关键手段</a:t>
            </a:r>
            <a:r>
              <a:rPr lang="zh-CN" altLang="en-US" sz="2000" dirty="0">
                <a:ea typeface="宋体" panose="02010600030101010101" pitchFamily="2" charset="-122"/>
                <a:cs typeface="Times New Roman" panose="02020603050405020304" pitchFamily="18" charset="0"/>
              </a:rPr>
              <a:t>，在媒体电商等领域得到广泛应用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: 空心 16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82483" y="286405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演示视频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6e8031dd00d3ae174ccb8c6027998a3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82483" y="956377"/>
            <a:ext cx="9732847" cy="5469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6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/Users/marverlous-ji/Desktop/秋景/IMG_8243(20211017-204935).jpgIMG_8243(20211017-204935)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264795" y="477520"/>
            <a:ext cx="3898900" cy="5704205"/>
          </a:xfrm>
        </p:spPr>
      </p:pic>
      <p:sp>
        <p:nvSpPr>
          <p:cNvPr id="11" name="Arc 28"/>
          <p:cNvSpPr/>
          <p:nvPr/>
        </p:nvSpPr>
        <p:spPr>
          <a:xfrm>
            <a:off x="-1725849" y="178070"/>
            <a:ext cx="6453492" cy="6453492"/>
          </a:xfrm>
          <a:prstGeom prst="arc">
            <a:avLst>
              <a:gd name="adj1" fmla="val 18119652"/>
              <a:gd name="adj2" fmla="val 3296770"/>
            </a:avLst>
          </a:prstGeom>
          <a:noFill/>
          <a:ln w="127000" cap="sq" cmpd="sng" algn="ctr">
            <a:gradFill>
              <a:gsLst>
                <a:gs pos="0">
                  <a:srgbClr val="5794D5"/>
                </a:gs>
                <a:gs pos="100000">
                  <a:srgbClr val="193989"/>
                </a:gs>
              </a:gsLst>
              <a:lin ang="5400000" scaled="1"/>
            </a:gra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 defTabSz="913130"/>
            <a:endParaRPr lang="en-US" sz="180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016000" y="477520"/>
            <a:ext cx="5179060" cy="5704205"/>
          </a:xfrm>
          <a:prstGeom prst="ellipse">
            <a:avLst/>
          </a:prstGeom>
          <a:gradFill>
            <a:gsLst>
              <a:gs pos="47000">
                <a:srgbClr val="122A88">
                  <a:alpha val="70000"/>
                </a:srgbClr>
              </a:gs>
              <a:gs pos="100000">
                <a:srgbClr val="193989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913130"/>
            <a:endParaRPr lang="zh-CN" altLang="en-US" sz="18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Oval 2"/>
          <p:cNvSpPr/>
          <p:nvPr/>
        </p:nvSpPr>
        <p:spPr>
          <a:xfrm>
            <a:off x="3607590" y="2262304"/>
            <a:ext cx="1942390" cy="1942390"/>
          </a:xfrm>
          <a:prstGeom prst="ellipse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defTabSz="913130"/>
            <a:endParaRPr lang="en-US" sz="1500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71696" y="2276703"/>
            <a:ext cx="177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pc="-300" dirty="0">
                <a:solidFill>
                  <a:srgbClr val="19398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9600" spc="-300" dirty="0">
              <a:solidFill>
                <a:srgbClr val="19398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963297" y="2807591"/>
            <a:ext cx="2929478" cy="1971976"/>
            <a:chOff x="3259699" y="2523168"/>
            <a:chExt cx="2929478" cy="1971976"/>
          </a:xfrm>
        </p:grpSpPr>
        <p:sp>
          <p:nvSpPr>
            <p:cNvPr id="16" name="文本框 15"/>
            <p:cNvSpPr txBox="1"/>
            <p:nvPr/>
          </p:nvSpPr>
          <p:spPr>
            <a:xfrm>
              <a:off x="3259699" y="2523168"/>
              <a:ext cx="2929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数据获取</a:t>
              </a:r>
              <a:endPara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304840" y="4095034"/>
              <a:ext cx="22082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-Regular" panose="00000500000000000000" pitchFamily="2" charset="-122"/>
                <a:ea typeface="字魂58号-创中黑-Regular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: 空心 16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82483" y="286405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数据来源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3489" y="1171905"/>
            <a:ext cx="7366001" cy="46823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9448" y="1789295"/>
            <a:ext cx="313733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l">
              <a:lnSpc>
                <a:spcPct val="150000"/>
              </a:lnSpc>
            </a:pPr>
            <a:r>
              <a:rPr lang="en-US" altLang="zh-CN" sz="2000" b="1" kern="100" dirty="0">
                <a:solidFill>
                  <a:srgbClr val="AE33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The numbers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，专注于提供电影市场相关的数据和分析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数据完整，适合用爬虫爬取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项目中具体数据来源是来自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该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网站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2020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年到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2022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年每一年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top100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的电影，包括电影名称、发行时间、电影类型、票房。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: 空心 16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82483" y="286405"/>
            <a:ext cx="305724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爬虫基本工作原理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78273" y="1431312"/>
            <a:ext cx="443282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爬虫工具：</a:t>
            </a:r>
            <a:r>
              <a:rPr lang="en-US" altLang="zh-CN" sz="2000" dirty="0"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库和</a:t>
            </a:r>
            <a:r>
              <a:rPr lang="en-US" altLang="zh-CN" sz="2000" dirty="0" err="1"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BeautifulSoup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库</a:t>
            </a:r>
            <a:endParaRPr lang="en-US" altLang="zh-CN" sz="20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技术属于爬虫基础性工具包，它模拟人输入网址向服务器递交网络请求，实现自动爬取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网页页面信息的功能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 err="1"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BeautifulSoup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技术负责解析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XML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文档，提取和处理网页中的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数据，能够轻松地处理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复杂的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HTML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文档，尤其是包含多层嵌套结构的页面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000" y="1385145"/>
            <a:ext cx="4432823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794D5"/>
                </a:solidFill>
              </a:rPr>
              <a:t>工作原理：</a:t>
            </a:r>
            <a:endParaRPr lang="en-US" altLang="zh-CN" sz="2800" dirty="0">
              <a:solidFill>
                <a:srgbClr val="5794D5"/>
              </a:solidFill>
            </a:endParaRPr>
          </a:p>
          <a:p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Requests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库发送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HTTP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请求到指定的网站特定页面，并设置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User-Agent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请求头以模拟浏览器行为，避免被拒绝访问。</a:t>
            </a:r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获取响应内容后，使用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BeautifulSoup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库将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HTML 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文档解析成一个结构，定位包含电影数据的表格元素，遍历表格的行和列，提取出各个电影的相关信息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800" dirty="0">
              <a:solidFill>
                <a:srgbClr val="5794D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3"/>
          <p:cNvSpPr/>
          <p:nvPr/>
        </p:nvSpPr>
        <p:spPr>
          <a:xfrm rot="5400000" flipH="1">
            <a:off x="3522973" y="615285"/>
            <a:ext cx="1080723" cy="3427901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33"/>
          <p:cNvSpPr/>
          <p:nvPr/>
        </p:nvSpPr>
        <p:spPr>
          <a:xfrm rot="5400000" flipH="1">
            <a:off x="3522973" y="2037685"/>
            <a:ext cx="1080723" cy="3427901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3"/>
          <p:cNvSpPr/>
          <p:nvPr/>
        </p:nvSpPr>
        <p:spPr>
          <a:xfrm rot="5400000" flipH="1">
            <a:off x="3522973" y="3460085"/>
            <a:ext cx="1080723" cy="3427901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33"/>
          <p:cNvSpPr/>
          <p:nvPr/>
        </p:nvSpPr>
        <p:spPr>
          <a:xfrm rot="5400000" flipH="1">
            <a:off x="8782266" y="615285"/>
            <a:ext cx="1080723" cy="3427901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33"/>
          <p:cNvSpPr/>
          <p:nvPr/>
        </p:nvSpPr>
        <p:spPr>
          <a:xfrm rot="5400000" flipH="1">
            <a:off x="8782266" y="2037685"/>
            <a:ext cx="1080723" cy="3427901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33"/>
          <p:cNvSpPr/>
          <p:nvPr/>
        </p:nvSpPr>
        <p:spPr>
          <a:xfrm rot="5400000" flipH="1">
            <a:off x="8782266" y="3460085"/>
            <a:ext cx="1080723" cy="3427901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24"/>
          <p:cNvSpPr/>
          <p:nvPr/>
        </p:nvSpPr>
        <p:spPr>
          <a:xfrm flipH="1">
            <a:off x="1222192" y="1860519"/>
            <a:ext cx="965063" cy="937433"/>
          </a:xfrm>
          <a:prstGeom prst="flowChartDelay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33"/>
          <p:cNvSpPr/>
          <p:nvPr/>
        </p:nvSpPr>
        <p:spPr>
          <a:xfrm flipH="1">
            <a:off x="1137751" y="1778496"/>
            <a:ext cx="1133947" cy="1101480"/>
          </a:xfrm>
          <a:prstGeom prst="flowChartDelay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245"/>
          <p:cNvSpPr/>
          <p:nvPr/>
        </p:nvSpPr>
        <p:spPr bwMode="auto">
          <a:xfrm>
            <a:off x="1530216" y="2108161"/>
            <a:ext cx="442149" cy="442149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24"/>
          <p:cNvSpPr/>
          <p:nvPr/>
        </p:nvSpPr>
        <p:spPr>
          <a:xfrm flipH="1">
            <a:off x="1222192" y="3282919"/>
            <a:ext cx="965063" cy="937433"/>
          </a:xfrm>
          <a:prstGeom prst="flowChartDelay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33"/>
          <p:cNvSpPr/>
          <p:nvPr/>
        </p:nvSpPr>
        <p:spPr>
          <a:xfrm flipH="1">
            <a:off x="1137751" y="3200896"/>
            <a:ext cx="1133947" cy="1101480"/>
          </a:xfrm>
          <a:prstGeom prst="flowChartDelay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24"/>
          <p:cNvSpPr/>
          <p:nvPr/>
        </p:nvSpPr>
        <p:spPr>
          <a:xfrm flipH="1">
            <a:off x="1222192" y="4705319"/>
            <a:ext cx="965063" cy="937433"/>
          </a:xfrm>
          <a:prstGeom prst="flowChartDelay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33"/>
          <p:cNvSpPr/>
          <p:nvPr/>
        </p:nvSpPr>
        <p:spPr>
          <a:xfrm flipH="1">
            <a:off x="1137751" y="4623296"/>
            <a:ext cx="1133947" cy="1101480"/>
          </a:xfrm>
          <a:prstGeom prst="flowChartDelay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24"/>
          <p:cNvSpPr/>
          <p:nvPr/>
        </p:nvSpPr>
        <p:spPr>
          <a:xfrm flipH="1">
            <a:off x="6481486" y="1860519"/>
            <a:ext cx="965063" cy="937433"/>
          </a:xfrm>
          <a:prstGeom prst="flowChartDelay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33"/>
          <p:cNvSpPr/>
          <p:nvPr/>
        </p:nvSpPr>
        <p:spPr>
          <a:xfrm flipH="1">
            <a:off x="6397045" y="1778496"/>
            <a:ext cx="1133947" cy="1101480"/>
          </a:xfrm>
          <a:prstGeom prst="flowChartDelay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24"/>
          <p:cNvSpPr/>
          <p:nvPr/>
        </p:nvSpPr>
        <p:spPr>
          <a:xfrm flipH="1">
            <a:off x="6481486" y="3282919"/>
            <a:ext cx="965063" cy="937433"/>
          </a:xfrm>
          <a:prstGeom prst="flowChartDelay">
            <a:avLst/>
          </a:prstGeom>
          <a:gradFill>
            <a:gsLst>
              <a:gs pos="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33"/>
          <p:cNvSpPr/>
          <p:nvPr/>
        </p:nvSpPr>
        <p:spPr>
          <a:xfrm flipH="1">
            <a:off x="6397045" y="3200896"/>
            <a:ext cx="1133947" cy="1101480"/>
          </a:xfrm>
          <a:prstGeom prst="flowChartDelay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24"/>
          <p:cNvSpPr/>
          <p:nvPr/>
        </p:nvSpPr>
        <p:spPr>
          <a:xfrm flipH="1">
            <a:off x="6481486" y="4705319"/>
            <a:ext cx="965063" cy="937433"/>
          </a:xfrm>
          <a:prstGeom prst="flowChartDelay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33"/>
          <p:cNvSpPr/>
          <p:nvPr/>
        </p:nvSpPr>
        <p:spPr>
          <a:xfrm flipH="1">
            <a:off x="6397045" y="4623296"/>
            <a:ext cx="1133947" cy="1101480"/>
          </a:xfrm>
          <a:prstGeom prst="flowChartDelay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735" b="0" i="0" u="none" strike="noStrike" kern="1200" cap="none" spc="0" normalizeH="0" baseline="0" noProof="0" dirty="0">
              <a:ln>
                <a:noFill/>
              </a:ln>
              <a:solidFill>
                <a:srgbClr val="34C4C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101"/>
          <p:cNvSpPr>
            <a:spLocks noEditPoints="1"/>
          </p:cNvSpPr>
          <p:nvPr/>
        </p:nvSpPr>
        <p:spPr bwMode="auto">
          <a:xfrm>
            <a:off x="1479415" y="3561290"/>
            <a:ext cx="531584" cy="352255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00"/>
          <p:cNvSpPr>
            <a:spLocks noEditPoints="1"/>
          </p:cNvSpPr>
          <p:nvPr/>
        </p:nvSpPr>
        <p:spPr bwMode="auto">
          <a:xfrm>
            <a:off x="1495432" y="4937376"/>
            <a:ext cx="476933" cy="457199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12"/>
          <p:cNvSpPr>
            <a:spLocks noEditPoints="1"/>
          </p:cNvSpPr>
          <p:nvPr/>
        </p:nvSpPr>
        <p:spPr bwMode="auto">
          <a:xfrm>
            <a:off x="6693179" y="3519074"/>
            <a:ext cx="338091" cy="402303"/>
          </a:xfrm>
          <a:custGeom>
            <a:avLst/>
            <a:gdLst/>
            <a:ahLst/>
            <a:cxnLst>
              <a:cxn ang="0">
                <a:pos x="635" y="87"/>
              </a:cxn>
              <a:cxn ang="0">
                <a:pos x="517" y="0"/>
              </a:cxn>
              <a:cxn ang="0">
                <a:pos x="383" y="0"/>
              </a:cxn>
              <a:cxn ang="0">
                <a:pos x="264" y="88"/>
              </a:cxn>
              <a:cxn ang="0">
                <a:pos x="11" y="916"/>
              </a:cxn>
              <a:cxn ang="0">
                <a:pos x="29" y="1021"/>
              </a:cxn>
              <a:cxn ang="0">
                <a:pos x="125" y="1069"/>
              </a:cxn>
              <a:cxn ang="0">
                <a:pos x="239" y="982"/>
              </a:cxn>
              <a:cxn ang="0">
                <a:pos x="291" y="795"/>
              </a:cxn>
              <a:cxn ang="0">
                <a:pos x="597" y="795"/>
              </a:cxn>
              <a:cxn ang="0">
                <a:pos x="653" y="981"/>
              </a:cxn>
              <a:cxn ang="0">
                <a:pos x="772" y="1069"/>
              </a:cxn>
              <a:cxn ang="0">
                <a:pos x="872" y="1019"/>
              </a:cxn>
              <a:cxn ang="0">
                <a:pos x="890" y="909"/>
              </a:cxn>
              <a:cxn ang="0">
                <a:pos x="635" y="87"/>
              </a:cxn>
              <a:cxn ang="0">
                <a:pos x="326" y="614"/>
              </a:cxn>
              <a:cxn ang="0">
                <a:pos x="389" y="387"/>
              </a:cxn>
              <a:cxn ang="0">
                <a:pos x="439" y="181"/>
              </a:cxn>
              <a:cxn ang="0">
                <a:pos x="442" y="181"/>
              </a:cxn>
              <a:cxn ang="0">
                <a:pos x="496" y="387"/>
              </a:cxn>
              <a:cxn ang="0">
                <a:pos x="562" y="614"/>
              </a:cxn>
              <a:cxn ang="0">
                <a:pos x="326" y="614"/>
              </a:cxn>
              <a:cxn ang="0">
                <a:pos x="326" y="614"/>
              </a:cxn>
              <a:cxn ang="0">
                <a:pos x="326" y="614"/>
              </a:cxn>
            </a:cxnLst>
            <a:rect l="0" t="0" r="r" b="b"/>
            <a:pathLst>
              <a:path w="902" h="1069">
                <a:moveTo>
                  <a:pt x="635" y="87"/>
                </a:moveTo>
                <a:cubicBezTo>
                  <a:pt x="619" y="35"/>
                  <a:pt x="571" y="0"/>
                  <a:pt x="517" y="0"/>
                </a:cubicBezTo>
                <a:cubicBezTo>
                  <a:pt x="383" y="0"/>
                  <a:pt x="383" y="0"/>
                  <a:pt x="383" y="0"/>
                </a:cubicBezTo>
                <a:cubicBezTo>
                  <a:pt x="328" y="0"/>
                  <a:pt x="280" y="36"/>
                  <a:pt x="264" y="88"/>
                </a:cubicBezTo>
                <a:cubicBezTo>
                  <a:pt x="11" y="916"/>
                  <a:pt x="11" y="916"/>
                  <a:pt x="11" y="916"/>
                </a:cubicBezTo>
                <a:cubicBezTo>
                  <a:pt x="0" y="952"/>
                  <a:pt x="7" y="991"/>
                  <a:pt x="29" y="1021"/>
                </a:cubicBezTo>
                <a:cubicBezTo>
                  <a:pt x="52" y="1052"/>
                  <a:pt x="87" y="1069"/>
                  <a:pt x="125" y="1069"/>
                </a:cubicBezTo>
                <a:cubicBezTo>
                  <a:pt x="178" y="1069"/>
                  <a:pt x="225" y="1034"/>
                  <a:pt x="239" y="982"/>
                </a:cubicBezTo>
                <a:cubicBezTo>
                  <a:pt x="291" y="795"/>
                  <a:pt x="291" y="795"/>
                  <a:pt x="291" y="795"/>
                </a:cubicBezTo>
                <a:cubicBezTo>
                  <a:pt x="597" y="795"/>
                  <a:pt x="597" y="795"/>
                  <a:pt x="597" y="795"/>
                </a:cubicBezTo>
                <a:cubicBezTo>
                  <a:pt x="653" y="981"/>
                  <a:pt x="653" y="981"/>
                  <a:pt x="653" y="981"/>
                </a:cubicBezTo>
                <a:cubicBezTo>
                  <a:pt x="669" y="1034"/>
                  <a:pt x="717" y="1069"/>
                  <a:pt x="772" y="1069"/>
                </a:cubicBezTo>
                <a:cubicBezTo>
                  <a:pt x="811" y="1069"/>
                  <a:pt x="848" y="1051"/>
                  <a:pt x="872" y="1019"/>
                </a:cubicBezTo>
                <a:cubicBezTo>
                  <a:pt x="895" y="987"/>
                  <a:pt x="902" y="946"/>
                  <a:pt x="890" y="909"/>
                </a:cubicBezTo>
                <a:lnTo>
                  <a:pt x="635" y="87"/>
                </a:lnTo>
                <a:close/>
                <a:moveTo>
                  <a:pt x="326" y="614"/>
                </a:moveTo>
                <a:cubicBezTo>
                  <a:pt x="389" y="387"/>
                  <a:pt x="389" y="387"/>
                  <a:pt x="389" y="387"/>
                </a:cubicBezTo>
                <a:cubicBezTo>
                  <a:pt x="407" y="325"/>
                  <a:pt x="423" y="244"/>
                  <a:pt x="439" y="181"/>
                </a:cubicBezTo>
                <a:cubicBezTo>
                  <a:pt x="442" y="181"/>
                  <a:pt x="442" y="181"/>
                  <a:pt x="442" y="181"/>
                </a:cubicBezTo>
                <a:cubicBezTo>
                  <a:pt x="458" y="244"/>
                  <a:pt x="477" y="324"/>
                  <a:pt x="496" y="387"/>
                </a:cubicBezTo>
                <a:cubicBezTo>
                  <a:pt x="562" y="614"/>
                  <a:pt x="562" y="614"/>
                  <a:pt x="562" y="614"/>
                </a:cubicBezTo>
                <a:lnTo>
                  <a:pt x="326" y="614"/>
                </a:lnTo>
                <a:close/>
                <a:moveTo>
                  <a:pt x="326" y="614"/>
                </a:moveTo>
                <a:cubicBezTo>
                  <a:pt x="326" y="614"/>
                  <a:pt x="326" y="614"/>
                  <a:pt x="326" y="6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 13"/>
          <p:cNvSpPr>
            <a:spLocks noEditPoints="1"/>
          </p:cNvSpPr>
          <p:nvPr/>
        </p:nvSpPr>
        <p:spPr bwMode="auto">
          <a:xfrm>
            <a:off x="7075824" y="3672395"/>
            <a:ext cx="214911" cy="248982"/>
          </a:xfrm>
          <a:custGeom>
            <a:avLst/>
            <a:gdLst/>
            <a:ahLst/>
            <a:cxnLst>
              <a:cxn ang="0">
                <a:pos x="571" y="495"/>
              </a:cxn>
              <a:cxn ang="0">
                <a:pos x="571" y="275"/>
              </a:cxn>
              <a:cxn ang="0">
                <a:pos x="292" y="0"/>
              </a:cxn>
              <a:cxn ang="0">
                <a:pos x="100" y="32"/>
              </a:cxn>
              <a:cxn ang="0">
                <a:pos x="60" y="109"/>
              </a:cxn>
              <a:cxn ang="0">
                <a:pos x="61" y="111"/>
              </a:cxn>
              <a:cxn ang="0">
                <a:pos x="93" y="151"/>
              </a:cxn>
              <a:cxn ang="0">
                <a:pos x="144" y="155"/>
              </a:cxn>
              <a:cxn ang="0">
                <a:pos x="257" y="136"/>
              </a:cxn>
              <a:cxn ang="0">
                <a:pos x="373" y="217"/>
              </a:cxn>
              <a:cxn ang="0">
                <a:pos x="373" y="227"/>
              </a:cxn>
              <a:cxn ang="0">
                <a:pos x="0" y="469"/>
              </a:cxn>
              <a:cxn ang="0">
                <a:pos x="205" y="664"/>
              </a:cxn>
              <a:cxn ang="0">
                <a:pos x="387" y="586"/>
              </a:cxn>
              <a:cxn ang="0">
                <a:pos x="391" y="586"/>
              </a:cxn>
              <a:cxn ang="0">
                <a:pos x="396" y="614"/>
              </a:cxn>
              <a:cxn ang="0">
                <a:pos x="439" y="650"/>
              </a:cxn>
              <a:cxn ang="0">
                <a:pos x="531" y="650"/>
              </a:cxn>
              <a:cxn ang="0">
                <a:pos x="563" y="636"/>
              </a:cxn>
              <a:cxn ang="0">
                <a:pos x="575" y="603"/>
              </a:cxn>
              <a:cxn ang="0">
                <a:pos x="571" y="495"/>
              </a:cxn>
              <a:cxn ang="0">
                <a:pos x="379" y="419"/>
              </a:cxn>
              <a:cxn ang="0">
                <a:pos x="375" y="453"/>
              </a:cxn>
              <a:cxn ang="0">
                <a:pos x="272" y="525"/>
              </a:cxn>
              <a:cxn ang="0">
                <a:pos x="194" y="450"/>
              </a:cxn>
              <a:cxn ang="0">
                <a:pos x="379" y="350"/>
              </a:cxn>
              <a:cxn ang="0">
                <a:pos x="379" y="419"/>
              </a:cxn>
              <a:cxn ang="0">
                <a:pos x="379" y="419"/>
              </a:cxn>
              <a:cxn ang="0">
                <a:pos x="379" y="419"/>
              </a:cxn>
            </a:cxnLst>
            <a:rect l="0" t="0" r="r" b="b"/>
            <a:pathLst>
              <a:path w="576" h="664">
                <a:moveTo>
                  <a:pt x="571" y="495"/>
                </a:moveTo>
                <a:cubicBezTo>
                  <a:pt x="571" y="275"/>
                  <a:pt x="571" y="275"/>
                  <a:pt x="571" y="275"/>
                </a:cubicBezTo>
                <a:cubicBezTo>
                  <a:pt x="571" y="125"/>
                  <a:pt x="504" y="0"/>
                  <a:pt x="292" y="0"/>
                </a:cubicBezTo>
                <a:cubicBezTo>
                  <a:pt x="213" y="0"/>
                  <a:pt x="148" y="15"/>
                  <a:pt x="100" y="32"/>
                </a:cubicBezTo>
                <a:cubicBezTo>
                  <a:pt x="68" y="43"/>
                  <a:pt x="51" y="77"/>
                  <a:pt x="60" y="109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6" y="128"/>
                  <a:pt x="77" y="143"/>
                  <a:pt x="93" y="151"/>
                </a:cubicBezTo>
                <a:cubicBezTo>
                  <a:pt x="109" y="159"/>
                  <a:pt x="127" y="161"/>
                  <a:pt x="144" y="155"/>
                </a:cubicBezTo>
                <a:cubicBezTo>
                  <a:pt x="179" y="143"/>
                  <a:pt x="218" y="136"/>
                  <a:pt x="257" y="136"/>
                </a:cubicBezTo>
                <a:cubicBezTo>
                  <a:pt x="354" y="136"/>
                  <a:pt x="373" y="184"/>
                  <a:pt x="373" y="217"/>
                </a:cubicBezTo>
                <a:cubicBezTo>
                  <a:pt x="373" y="227"/>
                  <a:pt x="373" y="227"/>
                  <a:pt x="373" y="227"/>
                </a:cubicBezTo>
                <a:cubicBezTo>
                  <a:pt x="148" y="225"/>
                  <a:pt x="0" y="304"/>
                  <a:pt x="0" y="469"/>
                </a:cubicBezTo>
                <a:cubicBezTo>
                  <a:pt x="0" y="571"/>
                  <a:pt x="76" y="664"/>
                  <a:pt x="205" y="664"/>
                </a:cubicBezTo>
                <a:cubicBezTo>
                  <a:pt x="280" y="664"/>
                  <a:pt x="345" y="637"/>
                  <a:pt x="387" y="586"/>
                </a:cubicBezTo>
                <a:cubicBezTo>
                  <a:pt x="391" y="586"/>
                  <a:pt x="391" y="586"/>
                  <a:pt x="391" y="586"/>
                </a:cubicBezTo>
                <a:cubicBezTo>
                  <a:pt x="396" y="614"/>
                  <a:pt x="396" y="614"/>
                  <a:pt x="396" y="614"/>
                </a:cubicBezTo>
                <a:cubicBezTo>
                  <a:pt x="400" y="635"/>
                  <a:pt x="418" y="650"/>
                  <a:pt x="439" y="650"/>
                </a:cubicBezTo>
                <a:cubicBezTo>
                  <a:pt x="531" y="650"/>
                  <a:pt x="531" y="650"/>
                  <a:pt x="531" y="650"/>
                </a:cubicBezTo>
                <a:cubicBezTo>
                  <a:pt x="543" y="650"/>
                  <a:pt x="555" y="645"/>
                  <a:pt x="563" y="636"/>
                </a:cubicBezTo>
                <a:cubicBezTo>
                  <a:pt x="571" y="627"/>
                  <a:pt x="576" y="615"/>
                  <a:pt x="575" y="603"/>
                </a:cubicBezTo>
                <a:cubicBezTo>
                  <a:pt x="572" y="572"/>
                  <a:pt x="571" y="534"/>
                  <a:pt x="571" y="495"/>
                </a:cubicBezTo>
                <a:close/>
                <a:moveTo>
                  <a:pt x="379" y="419"/>
                </a:moveTo>
                <a:cubicBezTo>
                  <a:pt x="379" y="430"/>
                  <a:pt x="378" y="442"/>
                  <a:pt x="375" y="453"/>
                </a:cubicBezTo>
                <a:cubicBezTo>
                  <a:pt x="362" y="493"/>
                  <a:pt x="322" y="525"/>
                  <a:pt x="272" y="525"/>
                </a:cubicBezTo>
                <a:cubicBezTo>
                  <a:pt x="228" y="525"/>
                  <a:pt x="194" y="501"/>
                  <a:pt x="194" y="450"/>
                </a:cubicBezTo>
                <a:cubicBezTo>
                  <a:pt x="194" y="373"/>
                  <a:pt x="275" y="349"/>
                  <a:pt x="379" y="350"/>
                </a:cubicBezTo>
                <a:lnTo>
                  <a:pt x="379" y="419"/>
                </a:lnTo>
                <a:close/>
                <a:moveTo>
                  <a:pt x="379" y="419"/>
                </a:moveTo>
                <a:cubicBezTo>
                  <a:pt x="379" y="419"/>
                  <a:pt x="379" y="419"/>
                  <a:pt x="379" y="419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 125"/>
          <p:cNvSpPr>
            <a:spLocks noEditPoints="1"/>
          </p:cNvSpPr>
          <p:nvPr/>
        </p:nvSpPr>
        <p:spPr bwMode="auto">
          <a:xfrm>
            <a:off x="6823594" y="5000876"/>
            <a:ext cx="420465" cy="349799"/>
          </a:xfrm>
          <a:custGeom>
            <a:avLst/>
            <a:gdLst/>
            <a:ahLst/>
            <a:cxnLst>
              <a:cxn ang="0">
                <a:pos x="55" y="7"/>
              </a:cxn>
              <a:cxn ang="0">
                <a:pos x="52" y="9"/>
              </a:cxn>
              <a:cxn ang="0">
                <a:pos x="2" y="9"/>
              </a:cxn>
              <a:cxn ang="0">
                <a:pos x="0" y="7"/>
              </a:cxn>
              <a:cxn ang="0">
                <a:pos x="0" y="2"/>
              </a:cxn>
              <a:cxn ang="0">
                <a:pos x="2" y="0"/>
              </a:cxn>
              <a:cxn ang="0">
                <a:pos x="52" y="0"/>
              </a:cxn>
              <a:cxn ang="0">
                <a:pos x="55" y="2"/>
              </a:cxn>
              <a:cxn ang="0">
                <a:pos x="55" y="7"/>
              </a:cxn>
              <a:cxn ang="0">
                <a:pos x="55" y="25"/>
              </a:cxn>
              <a:cxn ang="0">
                <a:pos x="52" y="27"/>
              </a:cxn>
              <a:cxn ang="0">
                <a:pos x="2" y="27"/>
              </a:cxn>
              <a:cxn ang="0">
                <a:pos x="0" y="25"/>
              </a:cxn>
              <a:cxn ang="0">
                <a:pos x="0" y="20"/>
              </a:cxn>
              <a:cxn ang="0">
                <a:pos x="2" y="18"/>
              </a:cxn>
              <a:cxn ang="0">
                <a:pos x="52" y="18"/>
              </a:cxn>
              <a:cxn ang="0">
                <a:pos x="55" y="20"/>
              </a:cxn>
              <a:cxn ang="0">
                <a:pos x="55" y="25"/>
              </a:cxn>
              <a:cxn ang="0">
                <a:pos x="55" y="43"/>
              </a:cxn>
              <a:cxn ang="0">
                <a:pos x="52" y="46"/>
              </a:cxn>
              <a:cxn ang="0">
                <a:pos x="2" y="46"/>
              </a:cxn>
              <a:cxn ang="0">
                <a:pos x="0" y="43"/>
              </a:cxn>
              <a:cxn ang="0">
                <a:pos x="0" y="39"/>
              </a:cxn>
              <a:cxn ang="0">
                <a:pos x="2" y="36"/>
              </a:cxn>
              <a:cxn ang="0">
                <a:pos x="52" y="36"/>
              </a:cxn>
              <a:cxn ang="0">
                <a:pos x="55" y="39"/>
              </a:cxn>
              <a:cxn ang="0">
                <a:pos x="55" y="43"/>
              </a:cxn>
            </a:cxnLst>
            <a:rect l="0" t="0" r="r" b="b"/>
            <a:pathLst>
              <a:path w="55" h="46">
                <a:moveTo>
                  <a:pt x="55" y="7"/>
                </a:moveTo>
                <a:cubicBezTo>
                  <a:pt x="55" y="8"/>
                  <a:pt x="54" y="9"/>
                  <a:pt x="52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8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5" y="1"/>
                  <a:pt x="55" y="2"/>
                </a:cubicBezTo>
                <a:lnTo>
                  <a:pt x="55" y="7"/>
                </a:lnTo>
                <a:close/>
                <a:moveTo>
                  <a:pt x="55" y="25"/>
                </a:moveTo>
                <a:cubicBezTo>
                  <a:pt x="55" y="26"/>
                  <a:pt x="54" y="27"/>
                  <a:pt x="52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27"/>
                  <a:pt x="0" y="26"/>
                  <a:pt x="0" y="2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9"/>
                  <a:pt x="1" y="18"/>
                  <a:pt x="2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4" y="18"/>
                  <a:pt x="55" y="19"/>
                  <a:pt x="55" y="20"/>
                </a:cubicBezTo>
                <a:lnTo>
                  <a:pt x="55" y="25"/>
                </a:lnTo>
                <a:close/>
                <a:moveTo>
                  <a:pt x="55" y="43"/>
                </a:moveTo>
                <a:cubicBezTo>
                  <a:pt x="55" y="45"/>
                  <a:pt x="54" y="46"/>
                  <a:pt x="52" y="46"/>
                </a:cubicBezTo>
                <a:cubicBezTo>
                  <a:pt x="2" y="46"/>
                  <a:pt x="2" y="46"/>
                  <a:pt x="2" y="46"/>
                </a:cubicBezTo>
                <a:cubicBezTo>
                  <a:pt x="1" y="46"/>
                  <a:pt x="0" y="45"/>
                  <a:pt x="0" y="43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7"/>
                  <a:pt x="1" y="36"/>
                  <a:pt x="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4" y="36"/>
                  <a:pt x="55" y="37"/>
                  <a:pt x="55" y="39"/>
                </a:cubicBezTo>
                <a:lnTo>
                  <a:pt x="55" y="4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 42"/>
          <p:cNvSpPr>
            <a:spLocks noEditPoints="1"/>
          </p:cNvSpPr>
          <p:nvPr/>
        </p:nvSpPr>
        <p:spPr bwMode="auto">
          <a:xfrm>
            <a:off x="6766795" y="2134453"/>
            <a:ext cx="497883" cy="428557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731858" y="1860519"/>
            <a:ext cx="3073794" cy="939817"/>
            <a:chOff x="2499545" y="1492467"/>
            <a:chExt cx="3073794" cy="939817"/>
          </a:xfrm>
        </p:grpSpPr>
        <p:sp>
          <p:nvSpPr>
            <p:cNvPr id="28" name="文本框 27"/>
            <p:cNvSpPr txBox="1"/>
            <p:nvPr/>
          </p:nvSpPr>
          <p:spPr>
            <a:xfrm>
              <a:off x="2499545" y="1831350"/>
              <a:ext cx="3073794" cy="600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>
                <a:defRPr/>
              </a:pP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使用</a:t>
              </a:r>
              <a:r>
                <a:rPr lang="en-US" altLang="zh-CN" sz="1600" dirty="0" err="1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BeautifulSoup</a:t>
              </a: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技术将</a:t>
              </a:r>
              <a:r>
                <a:rPr lang="en-US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HTML</a:t>
              </a: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文档转换为一个结构化的对象</a:t>
              </a:r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TextBox 7"/>
            <p:cNvSpPr txBox="1"/>
            <p:nvPr/>
          </p:nvSpPr>
          <p:spPr>
            <a:xfrm>
              <a:off x="2508367" y="1492467"/>
              <a:ext cx="206979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4.</a:t>
              </a:r>
              <a:r>
                <a:rPr lang="zh-CN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解析</a:t>
              </a:r>
              <a:r>
                <a:rPr lang="en-US" altLang="zh-CN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HTML</a:t>
              </a:r>
              <a:r>
                <a:rPr lang="zh-CN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文档</a:t>
              </a:r>
              <a:endPara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731858" y="3296814"/>
            <a:ext cx="2905082" cy="951358"/>
            <a:chOff x="2499545" y="1492467"/>
            <a:chExt cx="2905082" cy="951358"/>
          </a:xfrm>
        </p:grpSpPr>
        <p:sp>
          <p:nvSpPr>
            <p:cNvPr id="31" name="文本框 30"/>
            <p:cNvSpPr txBox="1"/>
            <p:nvPr/>
          </p:nvSpPr>
          <p:spPr>
            <a:xfrm>
              <a:off x="2499545" y="1831350"/>
              <a:ext cx="2905082" cy="612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>
                <a:defRPr/>
              </a:pP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通过</a:t>
              </a:r>
              <a:r>
                <a:rPr lang="en-US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find()</a:t>
              </a: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或</a:t>
              </a:r>
              <a:r>
                <a:rPr lang="en-US" altLang="zh-CN" sz="1600" dirty="0" err="1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find_all</a:t>
              </a:r>
              <a:r>
                <a:rPr lang="en-US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()</a:t>
              </a: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等方式提取各个数据字段的值</a:t>
              </a:r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" name="TextBox 7"/>
            <p:cNvSpPr txBox="1"/>
            <p:nvPr/>
          </p:nvSpPr>
          <p:spPr>
            <a:xfrm>
              <a:off x="2508367" y="1492467"/>
              <a:ext cx="206979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5.</a:t>
              </a:r>
              <a:r>
                <a:rPr lang="zh-CN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提取所需数据</a:t>
              </a:r>
              <a:endPara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731858" y="4733109"/>
            <a:ext cx="2931044" cy="951358"/>
            <a:chOff x="2499545" y="1492467"/>
            <a:chExt cx="2931044" cy="951358"/>
          </a:xfrm>
        </p:grpSpPr>
        <p:sp>
          <p:nvSpPr>
            <p:cNvPr id="34" name="文本框 33"/>
            <p:cNvSpPr txBox="1"/>
            <p:nvPr/>
          </p:nvSpPr>
          <p:spPr>
            <a:xfrm>
              <a:off x="2499545" y="1831350"/>
              <a:ext cx="2931044" cy="612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>
                <a:defRPr/>
              </a:pP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使用</a:t>
              </a:r>
              <a:r>
                <a:rPr lang="en-US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pandas</a:t>
              </a: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库将数据保存到</a:t>
              </a:r>
              <a:r>
                <a:rPr lang="en-US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Excel</a:t>
              </a: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文件中</a:t>
              </a:r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TextBox 7"/>
            <p:cNvSpPr txBox="1"/>
            <p:nvPr/>
          </p:nvSpPr>
          <p:spPr>
            <a:xfrm>
              <a:off x="2508367" y="1492467"/>
              <a:ext cx="15311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6.</a:t>
              </a:r>
              <a:r>
                <a:rPr lang="zh-CN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存储数据</a:t>
              </a:r>
              <a:endPara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38" name="TextBox 7"/>
          <p:cNvSpPr txBox="1"/>
          <p:nvPr/>
        </p:nvSpPr>
        <p:spPr>
          <a:xfrm>
            <a:off x="2556073" y="2068268"/>
            <a:ext cx="28777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1.</a:t>
            </a:r>
            <a:r>
              <a: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确定目标界面和数据</a:t>
            </a:r>
            <a:endParaRPr lang="zh-CN" altLang="en-US" sz="2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497132" y="3296814"/>
            <a:ext cx="2905082" cy="951358"/>
            <a:chOff x="2499545" y="1492467"/>
            <a:chExt cx="2905082" cy="951358"/>
          </a:xfrm>
        </p:grpSpPr>
        <p:sp>
          <p:nvSpPr>
            <p:cNvPr id="40" name="文本框 39"/>
            <p:cNvSpPr txBox="1"/>
            <p:nvPr/>
          </p:nvSpPr>
          <p:spPr>
            <a:xfrm>
              <a:off x="2499545" y="1831350"/>
              <a:ext cx="2905082" cy="612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>
                <a:defRPr/>
              </a:pP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使用</a:t>
              </a:r>
              <a:r>
                <a:rPr lang="en-US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Requests</a:t>
              </a: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库向目标网页发送</a:t>
              </a:r>
              <a:r>
                <a:rPr lang="en-US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HTTP GET</a:t>
              </a:r>
              <a:r>
                <a:rPr lang="zh-CN" altLang="zh-CN" sz="16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请求</a:t>
              </a:r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7"/>
            <p:cNvSpPr txBox="1"/>
            <p:nvPr/>
          </p:nvSpPr>
          <p:spPr>
            <a:xfrm>
              <a:off x="2508367" y="1492467"/>
              <a:ext cx="15311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2.</a:t>
              </a:r>
              <a:r>
                <a:rPr lang="zh-CN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请求网页</a:t>
              </a:r>
              <a:endPara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497132" y="4733109"/>
            <a:ext cx="2931044" cy="876274"/>
            <a:chOff x="2499545" y="1492467"/>
            <a:chExt cx="2931044" cy="876274"/>
          </a:xfrm>
        </p:grpSpPr>
        <p:sp>
          <p:nvSpPr>
            <p:cNvPr id="43" name="文本框 42"/>
            <p:cNvSpPr txBox="1"/>
            <p:nvPr/>
          </p:nvSpPr>
          <p:spPr>
            <a:xfrm>
              <a:off x="2499545" y="1831350"/>
              <a:ext cx="2931044" cy="537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1500">
                  <a:solidFill>
                    <a:srgbClr val="2F4282"/>
                  </a:solidFill>
                  <a:latin typeface="字魂58号-创中黑-Regular" panose="00000500000000000000" pitchFamily="2" charset="-122"/>
                  <a:ea typeface="字魂58号-创中黑-Regular" panose="00000500000000000000" pitchFamily="2" charset="-122"/>
                </a:defRPr>
              </a:lvl1pPr>
            </a:lstStyle>
            <a:p>
              <a:pPr>
                <a:defRPr/>
              </a:pPr>
              <a:r>
                <a:rPr lang="zh-CN" altLang="zh-CN" sz="14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服务器接收到请求，返回一个</a:t>
              </a:r>
              <a:r>
                <a:rPr lang="en-US" altLang="zh-CN" sz="14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HTTP</a:t>
              </a:r>
              <a:r>
                <a:rPr lang="zh-CN" altLang="zh-CN" sz="14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响应，包含网页的</a:t>
              </a:r>
              <a:r>
                <a:rPr lang="en-US" altLang="zh-CN" sz="14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HTML</a:t>
              </a:r>
              <a:r>
                <a:rPr lang="zh-CN" altLang="zh-CN" sz="1400" dirty="0"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内容</a:t>
              </a:r>
              <a:endParaRPr lang="zh-CN" altLang="en-US" sz="11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7"/>
            <p:cNvSpPr txBox="1"/>
            <p:nvPr/>
          </p:nvSpPr>
          <p:spPr>
            <a:xfrm>
              <a:off x="2508367" y="1492467"/>
              <a:ext cx="206979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3.</a:t>
              </a:r>
              <a:r>
                <a:rPr lang="zh-CN" altLang="en-US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  <a:sym typeface="+mn-lt"/>
                </a:rPr>
                <a:t>获取网页内容</a:t>
              </a:r>
              <a:endParaRPr lang="zh-CN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endParaRPr>
            </a:p>
          </p:txBody>
        </p:sp>
      </p:grpSp>
      <p:sp>
        <p:nvSpPr>
          <p:cNvPr id="45" name="圆: 空心 44"/>
          <p:cNvSpPr/>
          <p:nvPr/>
        </p:nvSpPr>
        <p:spPr>
          <a:xfrm>
            <a:off x="874712" y="368299"/>
            <a:ext cx="441326" cy="441326"/>
          </a:xfrm>
          <a:prstGeom prst="donut">
            <a:avLst/>
          </a:prstGeom>
          <a:solidFill>
            <a:srgbClr val="345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282483" y="286405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爬取流程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282483" y="800099"/>
            <a:ext cx="10034804" cy="0"/>
          </a:xfrm>
          <a:prstGeom prst="line">
            <a:avLst/>
          </a:prstGeom>
          <a:ln>
            <a:solidFill>
              <a:srgbClr val="122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8" grpId="0"/>
    </p:bldLst>
  </p:timing>
</p:sld>
</file>

<file path=ppt/tags/tag1.xml><?xml version="1.0" encoding="utf-8"?>
<p:tagLst xmlns:p="http://schemas.openxmlformats.org/presentationml/2006/main">
  <p:tag name="COMMONDATA" val="eyJoZGlkIjoiZDYwMTcxY2M2NTUzZjk0Mzk3ZTIzODYyODYwNGFlYjAifQ=="/>
</p:tagLst>
</file>

<file path=ppt/theme/theme1.xml><?xml version="1.0" encoding="utf-8"?>
<a:theme xmlns:a="http://schemas.openxmlformats.org/drawingml/2006/main" name="Office 主题​​">
  <a:themeElements>
    <a:clrScheme name="自定义 1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94D5"/>
      </a:accent1>
      <a:accent2>
        <a:srgbClr val="4577BC"/>
      </a:accent2>
      <a:accent3>
        <a:srgbClr val="345AA3"/>
      </a:accent3>
      <a:accent4>
        <a:srgbClr val="233E8A"/>
      </a:accent4>
      <a:accent5>
        <a:srgbClr val="122171"/>
      </a:accent5>
      <a:accent6>
        <a:srgbClr val="010558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94D5"/>
      </a:accent1>
      <a:accent2>
        <a:srgbClr val="4577BC"/>
      </a:accent2>
      <a:accent3>
        <a:srgbClr val="345AA3"/>
      </a:accent3>
      <a:accent4>
        <a:srgbClr val="233E8A"/>
      </a:accent4>
      <a:accent5>
        <a:srgbClr val="122171"/>
      </a:accent5>
      <a:accent6>
        <a:srgbClr val="010558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2145</Words>
  <Application>WPS 演示</Application>
  <PresentationFormat>宽屏</PresentationFormat>
  <Paragraphs>239</Paragraphs>
  <Slides>18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思源宋体 Heavy</vt:lpstr>
      <vt:lpstr>黑体</vt:lpstr>
      <vt:lpstr>Times New Roman</vt:lpstr>
      <vt:lpstr>字魂58号-创中黑-Regular</vt:lpstr>
      <vt:lpstr>Open Sans</vt:lpstr>
      <vt:lpstr>等线</vt:lpstr>
      <vt:lpstr>Open Sans</vt:lpstr>
      <vt:lpstr>字魂31号-凝宋</vt:lpstr>
      <vt:lpstr>思源黑体 CN Normal</vt:lpstr>
      <vt:lpstr>字魂59号-创粗黑</vt:lpstr>
      <vt:lpstr>微软雅黑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liwanj</cp:lastModifiedBy>
  <cp:revision>177</cp:revision>
  <dcterms:created xsi:type="dcterms:W3CDTF">2021-10-31T10:23:00Z</dcterms:created>
  <dcterms:modified xsi:type="dcterms:W3CDTF">2024-11-18T02:36:08Z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12B6BE47E829413CB357A16ECB37C4C4_12</vt:lpwstr>
  </property>
</Properties>
</file>